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Lst>
  <p:sldSz cy="5143500" cx="9144000"/>
  <p:notesSz cx="6858000" cy="9144000"/>
  <p:embeddedFontLst>
    <p:embeddedFont>
      <p:font typeface="Nunito"/>
      <p:regular r:id="rId73"/>
      <p:bold r:id="rId74"/>
      <p:italic r:id="rId75"/>
      <p:boldItalic r:id="rId76"/>
    </p:embeddedFont>
    <p:embeddedFont>
      <p:font typeface="Montserrat"/>
      <p:regular r:id="rId77"/>
      <p:bold r:id="rId78"/>
      <p:italic r:id="rId79"/>
      <p:boldItalic r:id="rId80"/>
    </p:embeddedFont>
    <p:embeddedFont>
      <p:font typeface="Lato"/>
      <p:regular r:id="rId81"/>
      <p:bold r:id="rId82"/>
      <p:italic r:id="rId83"/>
      <p:boldItalic r:id="rId84"/>
    </p:embeddedFont>
    <p:embeddedFont>
      <p:font typeface="Maven Pro"/>
      <p:regular r:id="rId85"/>
      <p:bold r:id="rId86"/>
    </p:embeddedFont>
    <p:embeddedFont>
      <p:font typeface="Open Sans Light"/>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6D5D3E0-2684-4031-8AD4-4C43146EDDD9}">
  <a:tblStyle styleId="{D6D5D3E0-2684-4031-8AD4-4C43146EDDD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Lato-boldItalic.fntdata"/><Relationship Id="rId83" Type="http://schemas.openxmlformats.org/officeDocument/2006/relationships/font" Target="fonts/Lato-italic.fntdata"/><Relationship Id="rId42" Type="http://schemas.openxmlformats.org/officeDocument/2006/relationships/slide" Target="slides/slide35.xml"/><Relationship Id="rId86" Type="http://schemas.openxmlformats.org/officeDocument/2006/relationships/font" Target="fonts/MavenPro-bold.fntdata"/><Relationship Id="rId41" Type="http://schemas.openxmlformats.org/officeDocument/2006/relationships/slide" Target="slides/slide34.xml"/><Relationship Id="rId85" Type="http://schemas.openxmlformats.org/officeDocument/2006/relationships/font" Target="fonts/MavenPro-regular.fntdata"/><Relationship Id="rId44" Type="http://schemas.openxmlformats.org/officeDocument/2006/relationships/slide" Target="slides/slide37.xml"/><Relationship Id="rId88" Type="http://schemas.openxmlformats.org/officeDocument/2006/relationships/font" Target="fonts/OpenSansLight-bold.fntdata"/><Relationship Id="rId43" Type="http://schemas.openxmlformats.org/officeDocument/2006/relationships/slide" Target="slides/slide36.xml"/><Relationship Id="rId87" Type="http://schemas.openxmlformats.org/officeDocument/2006/relationships/font" Target="fonts/OpenSansLight-regular.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OpenSansLight-italic.fntdata"/><Relationship Id="rId80" Type="http://schemas.openxmlformats.org/officeDocument/2006/relationships/font" Target="fonts/Montserrat-boldItalic.fntdata"/><Relationship Id="rId82" Type="http://schemas.openxmlformats.org/officeDocument/2006/relationships/font" Target="fonts/Lato-bold.fntdata"/><Relationship Id="rId81"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Nunito-regular.fntdata"/><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font" Target="fonts/Nunito-italic.fntdata"/><Relationship Id="rId30" Type="http://schemas.openxmlformats.org/officeDocument/2006/relationships/slide" Target="slides/slide23.xml"/><Relationship Id="rId74" Type="http://schemas.openxmlformats.org/officeDocument/2006/relationships/font" Target="fonts/Nunito-bold.fntdata"/><Relationship Id="rId33" Type="http://schemas.openxmlformats.org/officeDocument/2006/relationships/slide" Target="slides/slide26.xml"/><Relationship Id="rId77" Type="http://schemas.openxmlformats.org/officeDocument/2006/relationships/font" Target="fonts/Montserrat-regular.fntdata"/><Relationship Id="rId32" Type="http://schemas.openxmlformats.org/officeDocument/2006/relationships/slide" Target="slides/slide25.xml"/><Relationship Id="rId76" Type="http://schemas.openxmlformats.org/officeDocument/2006/relationships/font" Target="fonts/Nunito-boldItalic.fntdata"/><Relationship Id="rId35" Type="http://schemas.openxmlformats.org/officeDocument/2006/relationships/slide" Target="slides/slide28.xml"/><Relationship Id="rId79" Type="http://schemas.openxmlformats.org/officeDocument/2006/relationships/font" Target="fonts/Montserrat-italic.fntdata"/><Relationship Id="rId34" Type="http://schemas.openxmlformats.org/officeDocument/2006/relationships/slide" Target="slides/slide27.xml"/><Relationship Id="rId78" Type="http://schemas.openxmlformats.org/officeDocument/2006/relationships/font" Target="fonts/Montserrat-bold.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0" Type="http://schemas.openxmlformats.org/officeDocument/2006/relationships/font" Target="fonts/OpenSansLight-boldItalic.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bac955c604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bac955c604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bac955c604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bac955c604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bac955c604_0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bac955c604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bac955c604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bac955c604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bac955c604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bac955c604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bac955c604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bac955c604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bac955c604_0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bac955c604_0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bac955c604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bac955c604_0_1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050">
                <a:solidFill>
                  <a:srgbClr val="202124"/>
                </a:solidFill>
                <a:highlight>
                  <a:srgbClr val="FFFFFF"/>
                </a:highlight>
              </a:rPr>
              <a:t>La signalisation correspond au passage des commandes dans un réseau. </a:t>
            </a:r>
            <a:endParaRPr sz="1050">
              <a:solidFill>
                <a:srgbClr val="202124"/>
              </a:solidFill>
              <a:highlight>
                <a:srgbClr val="FFFFFF"/>
              </a:highlight>
            </a:endParaRPr>
          </a:p>
          <a:p>
            <a:pPr indent="0" lvl="0" marL="0" rtl="0" algn="l">
              <a:spcBef>
                <a:spcPts val="0"/>
              </a:spcBef>
              <a:spcAft>
                <a:spcPts val="0"/>
              </a:spcAft>
              <a:buNone/>
            </a:pPr>
            <a:r>
              <a:rPr lang="fr" sz="1050">
                <a:solidFill>
                  <a:srgbClr val="202124"/>
                </a:solidFill>
                <a:highlight>
                  <a:srgbClr val="FFFFFF"/>
                </a:highlight>
              </a:rPr>
              <a:t>Un protocole de signalisation est celui qui </a:t>
            </a:r>
            <a:r>
              <a:rPr lang="fr" sz="1050">
                <a:solidFill>
                  <a:srgbClr val="040C28"/>
                </a:solidFill>
              </a:rPr>
              <a:t>permet d'établir, maintenir et fermer une communication entre deux postes (téléphoniques) terminaux</a:t>
            </a:r>
            <a:r>
              <a:rPr lang="fr" sz="1050">
                <a:solidFill>
                  <a:srgbClr val="202124"/>
                </a:solidFill>
                <a:highlight>
                  <a:srgbClr val="FFFFFF"/>
                </a:highlight>
              </a:rPr>
              <a:t>. En VoIP, on trouvera plusieurs protocoles de signalisation : SIP.</a:t>
            </a:r>
            <a:endParaRPr sz="500"/>
          </a:p>
          <a:p>
            <a:pPr indent="0" lvl="0" marL="0" rtl="0" algn="l">
              <a:spcBef>
                <a:spcPts val="0"/>
              </a:spcBef>
              <a:spcAft>
                <a:spcPts val="0"/>
              </a:spcAft>
              <a:buNone/>
            </a:pPr>
            <a:r>
              <a:rPr lang="fr"/>
              <a:t>In-band : Le protocole embarque la signalisation avec les données dans un même canal (HTTP)</a:t>
            </a:r>
            <a:endParaRPr/>
          </a:p>
          <a:p>
            <a:pPr indent="0" lvl="0" marL="0" rtl="0" algn="l">
              <a:spcBef>
                <a:spcPts val="0"/>
              </a:spcBef>
              <a:spcAft>
                <a:spcPts val="0"/>
              </a:spcAft>
              <a:buNone/>
            </a:pPr>
            <a:r>
              <a:rPr lang="fr"/>
              <a:t>Out-of-Band : utilise une signalisation dans un protocole distinct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bac955c604_0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bac955c604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bac955c604_0_1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bac955c604_0_1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50">
                <a:solidFill>
                  <a:srgbClr val="202124"/>
                </a:solidFill>
                <a:highlight>
                  <a:srgbClr val="FFFFFF"/>
                </a:highlight>
              </a:rPr>
              <a:t>L'Address Resolution Protocol (</a:t>
            </a:r>
            <a:r>
              <a:rPr lang="fr" sz="1250">
                <a:solidFill>
                  <a:srgbClr val="040C28"/>
                </a:solidFill>
              </a:rPr>
              <a:t>ARP</a:t>
            </a:r>
            <a:r>
              <a:rPr lang="fr" sz="1250">
                <a:solidFill>
                  <a:srgbClr val="202124"/>
                </a:solidFill>
                <a:highlight>
                  <a:srgbClr val="FFFFFF"/>
                </a:highlight>
              </a:rPr>
              <a:t>, protocole de résolution d'adresse) est un protocole utilisé pour associer l'adresse de protocole de couche réseau (typiquement une adresse IPv4) d'un hôte distant, à son adresse de protocole de couche de liaison (typiquement une adresse MAC).</a:t>
            </a:r>
            <a:endParaRPr sz="7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bac955c604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bac955c604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bac955c604_0_1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bac955c604_0_1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50">
                <a:solidFill>
                  <a:srgbClr val="202124"/>
                </a:solidFill>
                <a:highlight>
                  <a:srgbClr val="FFFFFF"/>
                </a:highlight>
              </a:rPr>
              <a:t>L'Address Resolution Protocol (</a:t>
            </a:r>
            <a:r>
              <a:rPr lang="fr" sz="1250">
                <a:solidFill>
                  <a:srgbClr val="040C28"/>
                </a:solidFill>
              </a:rPr>
              <a:t>ARP</a:t>
            </a:r>
            <a:r>
              <a:rPr lang="fr" sz="1250">
                <a:solidFill>
                  <a:srgbClr val="202124"/>
                </a:solidFill>
                <a:highlight>
                  <a:srgbClr val="FFFFFF"/>
                </a:highlight>
              </a:rPr>
              <a:t>, protocole de résolution d'adresse) est un protocole utilisé pour associer l'adresse de protocole de couche réseau (typiquement une adresse IPv4) d'un hôte distant, à son adresse de protocole de couche de liaison (typiquement une adresse MAC).</a:t>
            </a:r>
            <a:endParaRPr sz="7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bac955c604_0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bac955c604_0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bac955c604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bac955c604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bac955c604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bac955c604_0_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bac955c604_0_1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bac955c604_0_1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bac955c604_0_1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bac955c604_0_1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bac955c604_0_1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bac955c604_0_1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bac955c604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bac955c604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bac955c604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bac955c604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bac955c604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bac955c604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bac955c604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bac955c604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bac955c604_0_1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bac955c604_0_1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bac955c604_0_1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bac955c604_0_1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bac955c604_0_1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bac955c604_0_1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bac955c604_0_1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bac955c604_0_1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bac955c604_0_1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bac955c604_0_1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bac955c604_0_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bac955c604_0_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bac955c604_0_1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bac955c604_0_1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bac955c604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bac955c604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bac955c604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bac955c604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bac955c604_0_1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bac955c604_0_1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bac955c604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bac955c604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bac955c604_0_1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bac955c604_0_1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bac955c604_0_1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2bac955c604_0_1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bac955c604_0_1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bac955c604_0_1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bac955c604_0_1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bac955c604_0_1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bac955c604_0_1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bac955c604_0_1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bac955c604_0_1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bac955c604_0_1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bac955c604_0_1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bac955c604_0_1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bac955c604_0_1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bac955c604_0_1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bac955c604_0_1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bac955c604_0_1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bac955c604_0_1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bac955c604_0_1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bac955c604_0_1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bac955c604_0_1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bac955c604_0_1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bac955c604_0_1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bac955c604_0_1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2bac955c604_0_1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bac955c604_0_1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bac955c604_0_1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bac955c604_0_1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bac955c604_0_1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bac955c604_0_1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bac955c604_0_1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bac955c604_0_1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2bac955c604_0_1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bac955c604_0_1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bac955c604_0_1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2bac955c604_0_1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2bac955c604_0_1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bac955c604_0_1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2bac955c604_0_1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bac955c604_0_1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2bac955c604_0_1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bac955c604_0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bac955c604_0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2bac955c604_0_1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2bac955c604_0_1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2bac955c604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2bac955c604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bac955c604_0_1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bac955c604_0_1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bac955c604_0_1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2bac955c604_0_1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bac955c604_0_1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2bac955c604_0_1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bac955c604_0_1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2bac955c604_0_1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bac955c604_0_1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bac955c604_0_1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bac955c604_0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bac955c604_0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bac955c604_0_1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bac955c604_0_1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34" name="Shape 134"/>
        <p:cNvGrpSpPr/>
        <p:nvPr/>
      </p:nvGrpSpPr>
      <p:grpSpPr>
        <a:xfrm>
          <a:off x="0" y="0"/>
          <a:ext cx="0" cy="0"/>
          <a:chOff x="0" y="0"/>
          <a:chExt cx="0" cy="0"/>
        </a:xfrm>
      </p:grpSpPr>
      <p:grpSp>
        <p:nvGrpSpPr>
          <p:cNvPr id="135" name="Google Shape;135;p14"/>
          <p:cNvGrpSpPr/>
          <p:nvPr/>
        </p:nvGrpSpPr>
        <p:grpSpPr>
          <a:xfrm>
            <a:off x="7343003" y="3409675"/>
            <a:ext cx="1691422" cy="1732548"/>
            <a:chOff x="7343003" y="3409675"/>
            <a:chExt cx="1691422" cy="1732548"/>
          </a:xfrm>
        </p:grpSpPr>
        <p:grpSp>
          <p:nvGrpSpPr>
            <p:cNvPr id="136" name="Google Shape;136;p14"/>
            <p:cNvGrpSpPr/>
            <p:nvPr/>
          </p:nvGrpSpPr>
          <p:grpSpPr>
            <a:xfrm>
              <a:off x="7343003" y="4453711"/>
              <a:ext cx="316800" cy="688513"/>
              <a:chOff x="7343003" y="4453711"/>
              <a:chExt cx="316800" cy="688513"/>
            </a:xfrm>
          </p:grpSpPr>
          <p:sp>
            <p:nvSpPr>
              <p:cNvPr id="137" name="Google Shape;137;p14"/>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14"/>
            <p:cNvGrpSpPr/>
            <p:nvPr/>
          </p:nvGrpSpPr>
          <p:grpSpPr>
            <a:xfrm>
              <a:off x="7801210" y="4105700"/>
              <a:ext cx="316800" cy="1036523"/>
              <a:chOff x="7801210" y="4105700"/>
              <a:chExt cx="316800" cy="1036523"/>
            </a:xfrm>
          </p:grpSpPr>
          <p:sp>
            <p:nvSpPr>
              <p:cNvPr id="140" name="Google Shape;140;p14"/>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14"/>
            <p:cNvGrpSpPr/>
            <p:nvPr/>
          </p:nvGrpSpPr>
          <p:grpSpPr>
            <a:xfrm>
              <a:off x="8259418" y="3757688"/>
              <a:ext cx="316800" cy="1384535"/>
              <a:chOff x="8259418" y="3757688"/>
              <a:chExt cx="316800" cy="1384535"/>
            </a:xfrm>
          </p:grpSpPr>
          <p:sp>
            <p:nvSpPr>
              <p:cNvPr id="144" name="Google Shape;144;p14"/>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4"/>
            <p:cNvGrpSpPr/>
            <p:nvPr/>
          </p:nvGrpSpPr>
          <p:grpSpPr>
            <a:xfrm>
              <a:off x="8717625" y="3409675"/>
              <a:ext cx="316800" cy="1732548"/>
              <a:chOff x="8717625" y="3409675"/>
              <a:chExt cx="316800" cy="1732548"/>
            </a:xfrm>
          </p:grpSpPr>
          <p:sp>
            <p:nvSpPr>
              <p:cNvPr id="149" name="Google Shape;149;p14"/>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 name="Google Shape;154;p14"/>
          <p:cNvGrpSpPr/>
          <p:nvPr/>
        </p:nvGrpSpPr>
        <p:grpSpPr>
          <a:xfrm>
            <a:off x="5043503" y="0"/>
            <a:ext cx="3814072" cy="3839102"/>
            <a:chOff x="5043503" y="0"/>
            <a:chExt cx="3814072" cy="3839102"/>
          </a:xfrm>
        </p:grpSpPr>
        <p:sp>
          <p:nvSpPr>
            <p:cNvPr id="155" name="Google Shape;155;p14"/>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14"/>
            <p:cNvGrpSpPr/>
            <p:nvPr/>
          </p:nvGrpSpPr>
          <p:grpSpPr>
            <a:xfrm>
              <a:off x="7647812" y="2704283"/>
              <a:ext cx="635219" cy="635219"/>
              <a:chOff x="6725724" y="2701260"/>
              <a:chExt cx="1208101" cy="1208100"/>
            </a:xfrm>
          </p:grpSpPr>
          <p:sp>
            <p:nvSpPr>
              <p:cNvPr id="158" name="Google Shape;158;p14"/>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14"/>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14"/>
            <p:cNvGrpSpPr/>
            <p:nvPr/>
          </p:nvGrpSpPr>
          <p:grpSpPr>
            <a:xfrm>
              <a:off x="7952720" y="179238"/>
              <a:ext cx="873165" cy="873003"/>
              <a:chOff x="7754428" y="208725"/>
              <a:chExt cx="541800" cy="541800"/>
            </a:xfrm>
          </p:grpSpPr>
          <p:sp>
            <p:nvSpPr>
              <p:cNvPr id="163" name="Google Shape;163;p14"/>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14"/>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14"/>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2" name="Google Shape;172;p14"/>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73" name="Google Shape;173;p1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4" name="Shape 174"/>
        <p:cNvGrpSpPr/>
        <p:nvPr/>
      </p:nvGrpSpPr>
      <p:grpSpPr>
        <a:xfrm>
          <a:off x="0" y="0"/>
          <a:ext cx="0" cy="0"/>
          <a:chOff x="0" y="0"/>
          <a:chExt cx="0" cy="0"/>
        </a:xfrm>
      </p:grpSpPr>
      <p:grpSp>
        <p:nvGrpSpPr>
          <p:cNvPr id="175" name="Google Shape;175;p15"/>
          <p:cNvGrpSpPr/>
          <p:nvPr/>
        </p:nvGrpSpPr>
        <p:grpSpPr>
          <a:xfrm>
            <a:off x="146769" y="3406"/>
            <a:ext cx="1233215" cy="1384535"/>
            <a:chOff x="146769" y="3406"/>
            <a:chExt cx="1233215" cy="1384535"/>
          </a:xfrm>
        </p:grpSpPr>
        <p:grpSp>
          <p:nvGrpSpPr>
            <p:cNvPr id="176" name="Google Shape;176;p15"/>
            <p:cNvGrpSpPr/>
            <p:nvPr/>
          </p:nvGrpSpPr>
          <p:grpSpPr>
            <a:xfrm>
              <a:off x="1063183" y="3406"/>
              <a:ext cx="316800" cy="688513"/>
              <a:chOff x="1063183" y="3406"/>
              <a:chExt cx="316800" cy="688513"/>
            </a:xfrm>
          </p:grpSpPr>
          <p:sp>
            <p:nvSpPr>
              <p:cNvPr id="177" name="Google Shape;177;p15"/>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15"/>
            <p:cNvGrpSpPr/>
            <p:nvPr/>
          </p:nvGrpSpPr>
          <p:grpSpPr>
            <a:xfrm>
              <a:off x="604976" y="3406"/>
              <a:ext cx="316800" cy="1036524"/>
              <a:chOff x="604976" y="3406"/>
              <a:chExt cx="316800" cy="1036524"/>
            </a:xfrm>
          </p:grpSpPr>
          <p:sp>
            <p:nvSpPr>
              <p:cNvPr id="180" name="Google Shape;180;p15"/>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15"/>
            <p:cNvGrpSpPr/>
            <p:nvPr/>
          </p:nvGrpSpPr>
          <p:grpSpPr>
            <a:xfrm>
              <a:off x="146769" y="3406"/>
              <a:ext cx="316800" cy="1384535"/>
              <a:chOff x="146769" y="3406"/>
              <a:chExt cx="316800" cy="1384535"/>
            </a:xfrm>
          </p:grpSpPr>
          <p:sp>
            <p:nvSpPr>
              <p:cNvPr id="184" name="Google Shape;184;p15"/>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8" name="Google Shape;188;p15"/>
          <p:cNvGrpSpPr/>
          <p:nvPr/>
        </p:nvGrpSpPr>
        <p:grpSpPr>
          <a:xfrm>
            <a:off x="6775084" y="2904008"/>
            <a:ext cx="2186148" cy="2239500"/>
            <a:chOff x="6775084" y="2904008"/>
            <a:chExt cx="2186148" cy="2239500"/>
          </a:xfrm>
        </p:grpSpPr>
        <p:grpSp>
          <p:nvGrpSpPr>
            <p:cNvPr id="189" name="Google Shape;189;p15"/>
            <p:cNvGrpSpPr/>
            <p:nvPr/>
          </p:nvGrpSpPr>
          <p:grpSpPr>
            <a:xfrm>
              <a:off x="6775084" y="4253708"/>
              <a:ext cx="409500" cy="889800"/>
              <a:chOff x="6775084" y="4253708"/>
              <a:chExt cx="409500" cy="889800"/>
            </a:xfrm>
          </p:grpSpPr>
          <p:sp>
            <p:nvSpPr>
              <p:cNvPr id="190" name="Google Shape;190;p15"/>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15"/>
            <p:cNvGrpSpPr/>
            <p:nvPr/>
          </p:nvGrpSpPr>
          <p:grpSpPr>
            <a:xfrm>
              <a:off x="7367299" y="3804008"/>
              <a:ext cx="409500" cy="1339500"/>
              <a:chOff x="7367299" y="3804008"/>
              <a:chExt cx="409500" cy="1339500"/>
            </a:xfrm>
          </p:grpSpPr>
          <p:sp>
            <p:nvSpPr>
              <p:cNvPr id="193" name="Google Shape;193;p15"/>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15"/>
            <p:cNvGrpSpPr/>
            <p:nvPr/>
          </p:nvGrpSpPr>
          <p:grpSpPr>
            <a:xfrm>
              <a:off x="7959516" y="3354008"/>
              <a:ext cx="409500" cy="1789500"/>
              <a:chOff x="7959516" y="3354008"/>
              <a:chExt cx="409500" cy="1789500"/>
            </a:xfrm>
          </p:grpSpPr>
          <p:sp>
            <p:nvSpPr>
              <p:cNvPr id="197" name="Google Shape;197;p15"/>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5"/>
            <p:cNvGrpSpPr/>
            <p:nvPr/>
          </p:nvGrpSpPr>
          <p:grpSpPr>
            <a:xfrm>
              <a:off x="8551731" y="2904008"/>
              <a:ext cx="409500" cy="2239500"/>
              <a:chOff x="8551731" y="2904008"/>
              <a:chExt cx="409500" cy="2239500"/>
            </a:xfrm>
          </p:grpSpPr>
          <p:sp>
            <p:nvSpPr>
              <p:cNvPr id="202" name="Google Shape;202;p15"/>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7" name="Google Shape;207;p15"/>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08" name="Google Shape;208;p1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9" name="Shape 209"/>
        <p:cNvGrpSpPr/>
        <p:nvPr/>
      </p:nvGrpSpPr>
      <p:grpSpPr>
        <a:xfrm>
          <a:off x="0" y="0"/>
          <a:ext cx="0" cy="0"/>
          <a:chOff x="0" y="0"/>
          <a:chExt cx="0" cy="0"/>
        </a:xfrm>
      </p:grpSpPr>
      <p:grpSp>
        <p:nvGrpSpPr>
          <p:cNvPr id="210" name="Google Shape;210;p16"/>
          <p:cNvGrpSpPr/>
          <p:nvPr/>
        </p:nvGrpSpPr>
        <p:grpSpPr>
          <a:xfrm>
            <a:off x="625966" y="299376"/>
            <a:ext cx="999312" cy="999312"/>
            <a:chOff x="348199" y="179450"/>
            <a:chExt cx="1116300" cy="1116300"/>
          </a:xfrm>
        </p:grpSpPr>
        <p:sp>
          <p:nvSpPr>
            <p:cNvPr id="211" name="Google Shape;211;p1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4" name="Google Shape;214;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15" name="Google Shape;215;p1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6" name="Shape 216"/>
        <p:cNvGrpSpPr/>
        <p:nvPr/>
      </p:nvGrpSpPr>
      <p:grpSpPr>
        <a:xfrm>
          <a:off x="0" y="0"/>
          <a:ext cx="0" cy="0"/>
          <a:chOff x="0" y="0"/>
          <a:chExt cx="0" cy="0"/>
        </a:xfrm>
      </p:grpSpPr>
      <p:grpSp>
        <p:nvGrpSpPr>
          <p:cNvPr id="217" name="Google Shape;217;p17"/>
          <p:cNvGrpSpPr/>
          <p:nvPr/>
        </p:nvGrpSpPr>
        <p:grpSpPr>
          <a:xfrm>
            <a:off x="625966" y="299376"/>
            <a:ext cx="999312" cy="999312"/>
            <a:chOff x="348199" y="179450"/>
            <a:chExt cx="1116300" cy="1116300"/>
          </a:xfrm>
        </p:grpSpPr>
        <p:sp>
          <p:nvSpPr>
            <p:cNvPr id="218" name="Google Shape;218;p1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1" name="Google Shape;221;p17"/>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22" name="Google Shape;222;p17"/>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23" name="Google Shape;223;p1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4" name="Shape 224"/>
        <p:cNvGrpSpPr/>
        <p:nvPr/>
      </p:nvGrpSpPr>
      <p:grpSpPr>
        <a:xfrm>
          <a:off x="0" y="0"/>
          <a:ext cx="0" cy="0"/>
          <a:chOff x="0" y="0"/>
          <a:chExt cx="0" cy="0"/>
        </a:xfrm>
      </p:grpSpPr>
      <p:grpSp>
        <p:nvGrpSpPr>
          <p:cNvPr id="225" name="Google Shape;225;p18"/>
          <p:cNvGrpSpPr/>
          <p:nvPr/>
        </p:nvGrpSpPr>
        <p:grpSpPr>
          <a:xfrm>
            <a:off x="625966" y="299376"/>
            <a:ext cx="999312" cy="999312"/>
            <a:chOff x="348199" y="179450"/>
            <a:chExt cx="1116300" cy="1116300"/>
          </a:xfrm>
        </p:grpSpPr>
        <p:sp>
          <p:nvSpPr>
            <p:cNvPr id="226" name="Google Shape;226;p18"/>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9" name="Google Shape;229;p1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0" name="Shape 230"/>
        <p:cNvGrpSpPr/>
        <p:nvPr/>
      </p:nvGrpSpPr>
      <p:grpSpPr>
        <a:xfrm>
          <a:off x="0" y="0"/>
          <a:ext cx="0" cy="0"/>
          <a:chOff x="0" y="0"/>
          <a:chExt cx="0" cy="0"/>
        </a:xfrm>
      </p:grpSpPr>
      <p:grpSp>
        <p:nvGrpSpPr>
          <p:cNvPr id="231" name="Google Shape;231;p19"/>
          <p:cNvGrpSpPr/>
          <p:nvPr/>
        </p:nvGrpSpPr>
        <p:grpSpPr>
          <a:xfrm>
            <a:off x="625966" y="299376"/>
            <a:ext cx="999312" cy="999312"/>
            <a:chOff x="348199" y="179450"/>
            <a:chExt cx="1116300" cy="1116300"/>
          </a:xfrm>
        </p:grpSpPr>
        <p:sp>
          <p:nvSpPr>
            <p:cNvPr id="232" name="Google Shape;232;p1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19"/>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5" name="Google Shape;235;p19"/>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36" name="Google Shape;236;p1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237" name="Shape 237"/>
        <p:cNvGrpSpPr/>
        <p:nvPr/>
      </p:nvGrpSpPr>
      <p:grpSpPr>
        <a:xfrm>
          <a:off x="0" y="0"/>
          <a:ext cx="0" cy="0"/>
          <a:chOff x="0" y="0"/>
          <a:chExt cx="0" cy="0"/>
        </a:xfrm>
      </p:grpSpPr>
      <p:grpSp>
        <p:nvGrpSpPr>
          <p:cNvPr id="238" name="Google Shape;238;p20"/>
          <p:cNvGrpSpPr/>
          <p:nvPr/>
        </p:nvGrpSpPr>
        <p:grpSpPr>
          <a:xfrm>
            <a:off x="6866714" y="1306"/>
            <a:ext cx="2267451" cy="2601690"/>
            <a:chOff x="6790514" y="1306"/>
            <a:chExt cx="2267451" cy="2601690"/>
          </a:xfrm>
        </p:grpSpPr>
        <p:grpSp>
          <p:nvGrpSpPr>
            <p:cNvPr id="239" name="Google Shape;239;p20"/>
            <p:cNvGrpSpPr/>
            <p:nvPr/>
          </p:nvGrpSpPr>
          <p:grpSpPr>
            <a:xfrm>
              <a:off x="7067465" y="1306"/>
              <a:ext cx="1990500" cy="1990200"/>
              <a:chOff x="7067465" y="1306"/>
              <a:chExt cx="1990500" cy="1990200"/>
            </a:xfrm>
          </p:grpSpPr>
          <p:sp>
            <p:nvSpPr>
              <p:cNvPr id="240" name="Google Shape;240;p20"/>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20"/>
            <p:cNvGrpSpPr/>
            <p:nvPr/>
          </p:nvGrpSpPr>
          <p:grpSpPr>
            <a:xfrm>
              <a:off x="8207126" y="1807996"/>
              <a:ext cx="795000" cy="795000"/>
              <a:chOff x="8207126" y="1807996"/>
              <a:chExt cx="795000" cy="795000"/>
            </a:xfrm>
          </p:grpSpPr>
          <p:sp>
            <p:nvSpPr>
              <p:cNvPr id="244" name="Google Shape;244;p20"/>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20"/>
            <p:cNvGrpSpPr/>
            <p:nvPr/>
          </p:nvGrpSpPr>
          <p:grpSpPr>
            <a:xfrm>
              <a:off x="6790514" y="118857"/>
              <a:ext cx="548700" cy="548700"/>
              <a:chOff x="6790514" y="118857"/>
              <a:chExt cx="548700" cy="548700"/>
            </a:xfrm>
          </p:grpSpPr>
          <p:sp>
            <p:nvSpPr>
              <p:cNvPr id="248" name="Google Shape;248;p20"/>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0" name="Google Shape;250;p20"/>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51" name="Google Shape;251;p2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2" name="Shape 252"/>
        <p:cNvGrpSpPr/>
        <p:nvPr/>
      </p:nvGrpSpPr>
      <p:grpSpPr>
        <a:xfrm>
          <a:off x="0" y="0"/>
          <a:ext cx="0" cy="0"/>
          <a:chOff x="0" y="0"/>
          <a:chExt cx="0" cy="0"/>
        </a:xfrm>
      </p:grpSpPr>
      <p:grpSp>
        <p:nvGrpSpPr>
          <p:cNvPr id="253" name="Google Shape;253;p21"/>
          <p:cNvGrpSpPr/>
          <p:nvPr/>
        </p:nvGrpSpPr>
        <p:grpSpPr>
          <a:xfrm>
            <a:off x="625966" y="299376"/>
            <a:ext cx="999312" cy="999312"/>
            <a:chOff x="348199" y="179450"/>
            <a:chExt cx="1116300" cy="1116300"/>
          </a:xfrm>
        </p:grpSpPr>
        <p:sp>
          <p:nvSpPr>
            <p:cNvPr id="254" name="Google Shape;254;p2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21"/>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7" name="Google Shape;257;p21"/>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58" name="Google Shape;258;p21"/>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59" name="Google Shape;259;p2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0" name="Shape 260"/>
        <p:cNvGrpSpPr/>
        <p:nvPr/>
      </p:nvGrpSpPr>
      <p:grpSpPr>
        <a:xfrm>
          <a:off x="0" y="0"/>
          <a:ext cx="0" cy="0"/>
          <a:chOff x="0" y="0"/>
          <a:chExt cx="0" cy="0"/>
        </a:xfrm>
      </p:grpSpPr>
      <p:grpSp>
        <p:nvGrpSpPr>
          <p:cNvPr id="261" name="Google Shape;261;p22"/>
          <p:cNvGrpSpPr/>
          <p:nvPr/>
        </p:nvGrpSpPr>
        <p:grpSpPr>
          <a:xfrm>
            <a:off x="713373" y="3847119"/>
            <a:ext cx="825392" cy="825392"/>
            <a:chOff x="348199" y="179450"/>
            <a:chExt cx="1116300" cy="1116300"/>
          </a:xfrm>
        </p:grpSpPr>
        <p:sp>
          <p:nvSpPr>
            <p:cNvPr id="262" name="Google Shape;262;p2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22"/>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265" name="Google Shape;265;p2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266" name="Shape 266"/>
        <p:cNvGrpSpPr/>
        <p:nvPr/>
      </p:nvGrpSpPr>
      <p:grpSpPr>
        <a:xfrm>
          <a:off x="0" y="0"/>
          <a:ext cx="0" cy="0"/>
          <a:chOff x="0" y="0"/>
          <a:chExt cx="0" cy="0"/>
        </a:xfrm>
      </p:grpSpPr>
      <p:grpSp>
        <p:nvGrpSpPr>
          <p:cNvPr id="267" name="Google Shape;267;p23"/>
          <p:cNvGrpSpPr/>
          <p:nvPr/>
        </p:nvGrpSpPr>
        <p:grpSpPr>
          <a:xfrm>
            <a:off x="52" y="4099200"/>
            <a:ext cx="9144036" cy="1044300"/>
            <a:chOff x="52" y="4099200"/>
            <a:chExt cx="9144036" cy="1044300"/>
          </a:xfrm>
        </p:grpSpPr>
        <p:grpSp>
          <p:nvGrpSpPr>
            <p:cNvPr id="268" name="Google Shape;268;p23"/>
            <p:cNvGrpSpPr/>
            <p:nvPr/>
          </p:nvGrpSpPr>
          <p:grpSpPr>
            <a:xfrm>
              <a:off x="52" y="4309200"/>
              <a:ext cx="231622" cy="834300"/>
              <a:chOff x="2688737" y="4301380"/>
              <a:chExt cx="231900" cy="834300"/>
            </a:xfrm>
          </p:grpSpPr>
          <p:sp>
            <p:nvSpPr>
              <p:cNvPr id="269" name="Google Shape;269;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23"/>
            <p:cNvGrpSpPr/>
            <p:nvPr/>
          </p:nvGrpSpPr>
          <p:grpSpPr>
            <a:xfrm>
              <a:off x="371406" y="4099200"/>
              <a:ext cx="231622" cy="1044300"/>
              <a:chOff x="2688737" y="4091380"/>
              <a:chExt cx="231900" cy="1044300"/>
            </a:xfrm>
          </p:grpSpPr>
          <p:sp>
            <p:nvSpPr>
              <p:cNvPr id="274" name="Google Shape;274;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23"/>
            <p:cNvGrpSpPr/>
            <p:nvPr/>
          </p:nvGrpSpPr>
          <p:grpSpPr>
            <a:xfrm>
              <a:off x="742761" y="4309200"/>
              <a:ext cx="231622" cy="834300"/>
              <a:chOff x="2688737" y="4301380"/>
              <a:chExt cx="231900" cy="834300"/>
            </a:xfrm>
          </p:grpSpPr>
          <p:sp>
            <p:nvSpPr>
              <p:cNvPr id="280" name="Google Shape;280;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23"/>
            <p:cNvGrpSpPr/>
            <p:nvPr/>
          </p:nvGrpSpPr>
          <p:grpSpPr>
            <a:xfrm>
              <a:off x="1114115" y="4518900"/>
              <a:ext cx="231622" cy="624600"/>
              <a:chOff x="2688737" y="4511080"/>
              <a:chExt cx="231900" cy="624600"/>
            </a:xfrm>
          </p:grpSpPr>
          <p:sp>
            <p:nvSpPr>
              <p:cNvPr id="285" name="Google Shape;285;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3"/>
            <p:cNvGrpSpPr/>
            <p:nvPr/>
          </p:nvGrpSpPr>
          <p:grpSpPr>
            <a:xfrm>
              <a:off x="1856753" y="4099200"/>
              <a:ext cx="231600" cy="1044300"/>
              <a:chOff x="1856753" y="4099200"/>
              <a:chExt cx="231600" cy="1044300"/>
            </a:xfrm>
          </p:grpSpPr>
          <p:sp>
            <p:nvSpPr>
              <p:cNvPr id="289" name="Google Shape;289;p23"/>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23"/>
            <p:cNvGrpSpPr/>
            <p:nvPr/>
          </p:nvGrpSpPr>
          <p:grpSpPr>
            <a:xfrm>
              <a:off x="2228107" y="4309200"/>
              <a:ext cx="231600" cy="834300"/>
              <a:chOff x="2228107" y="4309200"/>
              <a:chExt cx="231600" cy="834300"/>
            </a:xfrm>
          </p:grpSpPr>
          <p:sp>
            <p:nvSpPr>
              <p:cNvPr id="295" name="Google Shape;295;p23"/>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3"/>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3"/>
            <p:cNvGrpSpPr/>
            <p:nvPr/>
          </p:nvGrpSpPr>
          <p:grpSpPr>
            <a:xfrm>
              <a:off x="2599462" y="4518900"/>
              <a:ext cx="231600" cy="624600"/>
              <a:chOff x="2599462" y="4518900"/>
              <a:chExt cx="231600" cy="624600"/>
            </a:xfrm>
          </p:grpSpPr>
          <p:sp>
            <p:nvSpPr>
              <p:cNvPr id="300" name="Google Shape;300;p23"/>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3"/>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23"/>
            <p:cNvGrpSpPr/>
            <p:nvPr/>
          </p:nvGrpSpPr>
          <p:grpSpPr>
            <a:xfrm>
              <a:off x="3342171" y="4099200"/>
              <a:ext cx="231600" cy="1044300"/>
              <a:chOff x="3342171" y="4099200"/>
              <a:chExt cx="231600" cy="1044300"/>
            </a:xfrm>
          </p:grpSpPr>
          <p:sp>
            <p:nvSpPr>
              <p:cNvPr id="304" name="Google Shape;304;p23"/>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23"/>
            <p:cNvGrpSpPr/>
            <p:nvPr/>
          </p:nvGrpSpPr>
          <p:grpSpPr>
            <a:xfrm>
              <a:off x="3713525" y="4309200"/>
              <a:ext cx="231600" cy="834300"/>
              <a:chOff x="3713525" y="4309200"/>
              <a:chExt cx="231600" cy="834300"/>
            </a:xfrm>
          </p:grpSpPr>
          <p:sp>
            <p:nvSpPr>
              <p:cNvPr id="310" name="Google Shape;310;p23"/>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23"/>
            <p:cNvGrpSpPr/>
            <p:nvPr/>
          </p:nvGrpSpPr>
          <p:grpSpPr>
            <a:xfrm>
              <a:off x="1485398" y="4309200"/>
              <a:ext cx="231600" cy="834300"/>
              <a:chOff x="1485398" y="4309200"/>
              <a:chExt cx="231600" cy="834300"/>
            </a:xfrm>
          </p:grpSpPr>
          <p:sp>
            <p:nvSpPr>
              <p:cNvPr id="315" name="Google Shape;315;p23"/>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23"/>
            <p:cNvGrpSpPr/>
            <p:nvPr/>
          </p:nvGrpSpPr>
          <p:grpSpPr>
            <a:xfrm>
              <a:off x="4084879" y="4518900"/>
              <a:ext cx="231600" cy="624600"/>
              <a:chOff x="4084879" y="4518900"/>
              <a:chExt cx="231600" cy="624600"/>
            </a:xfrm>
          </p:grpSpPr>
          <p:sp>
            <p:nvSpPr>
              <p:cNvPr id="320" name="Google Shape;320;p23"/>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3"/>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3"/>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23"/>
            <p:cNvGrpSpPr/>
            <p:nvPr/>
          </p:nvGrpSpPr>
          <p:grpSpPr>
            <a:xfrm>
              <a:off x="2970816" y="4309200"/>
              <a:ext cx="231600" cy="834300"/>
              <a:chOff x="2970816" y="4309200"/>
              <a:chExt cx="231600" cy="834300"/>
            </a:xfrm>
          </p:grpSpPr>
          <p:sp>
            <p:nvSpPr>
              <p:cNvPr id="324" name="Google Shape;324;p23"/>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3"/>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3"/>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3"/>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23"/>
            <p:cNvGrpSpPr/>
            <p:nvPr/>
          </p:nvGrpSpPr>
          <p:grpSpPr>
            <a:xfrm>
              <a:off x="4456234" y="4309200"/>
              <a:ext cx="231600" cy="834300"/>
              <a:chOff x="4456234" y="4309200"/>
              <a:chExt cx="231600" cy="834300"/>
            </a:xfrm>
          </p:grpSpPr>
          <p:sp>
            <p:nvSpPr>
              <p:cNvPr id="329" name="Google Shape;329;p23"/>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3"/>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23"/>
            <p:cNvGrpSpPr/>
            <p:nvPr/>
          </p:nvGrpSpPr>
          <p:grpSpPr>
            <a:xfrm>
              <a:off x="4827588" y="4099200"/>
              <a:ext cx="231600" cy="1044300"/>
              <a:chOff x="4827588" y="4099200"/>
              <a:chExt cx="231600" cy="1044300"/>
            </a:xfrm>
          </p:grpSpPr>
          <p:sp>
            <p:nvSpPr>
              <p:cNvPr id="334" name="Google Shape;334;p23"/>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3"/>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3"/>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3"/>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3"/>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23"/>
            <p:cNvGrpSpPr/>
            <p:nvPr/>
          </p:nvGrpSpPr>
          <p:grpSpPr>
            <a:xfrm>
              <a:off x="5198943" y="4309200"/>
              <a:ext cx="231600" cy="834300"/>
              <a:chOff x="5198943" y="4309200"/>
              <a:chExt cx="231600" cy="834300"/>
            </a:xfrm>
          </p:grpSpPr>
          <p:sp>
            <p:nvSpPr>
              <p:cNvPr id="340" name="Google Shape;340;p23"/>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3"/>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3"/>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3"/>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23"/>
            <p:cNvGrpSpPr/>
            <p:nvPr/>
          </p:nvGrpSpPr>
          <p:grpSpPr>
            <a:xfrm>
              <a:off x="5570297" y="4518900"/>
              <a:ext cx="231600" cy="624600"/>
              <a:chOff x="5570297" y="4518900"/>
              <a:chExt cx="231600" cy="624600"/>
            </a:xfrm>
          </p:grpSpPr>
          <p:sp>
            <p:nvSpPr>
              <p:cNvPr id="345" name="Google Shape;345;p23"/>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3"/>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3"/>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23"/>
            <p:cNvGrpSpPr/>
            <p:nvPr/>
          </p:nvGrpSpPr>
          <p:grpSpPr>
            <a:xfrm>
              <a:off x="5941652" y="4309200"/>
              <a:ext cx="231600" cy="834300"/>
              <a:chOff x="5941652" y="4309200"/>
              <a:chExt cx="231600" cy="834300"/>
            </a:xfrm>
          </p:grpSpPr>
          <p:sp>
            <p:nvSpPr>
              <p:cNvPr id="349" name="Google Shape;349;p23"/>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3"/>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3"/>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3"/>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23"/>
            <p:cNvGrpSpPr/>
            <p:nvPr/>
          </p:nvGrpSpPr>
          <p:grpSpPr>
            <a:xfrm>
              <a:off x="6313006" y="4099200"/>
              <a:ext cx="231600" cy="1044300"/>
              <a:chOff x="6313006" y="4099200"/>
              <a:chExt cx="231600" cy="1044300"/>
            </a:xfrm>
          </p:grpSpPr>
          <p:sp>
            <p:nvSpPr>
              <p:cNvPr id="354" name="Google Shape;354;p23"/>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3"/>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3"/>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3"/>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3"/>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3"/>
            <p:cNvGrpSpPr/>
            <p:nvPr/>
          </p:nvGrpSpPr>
          <p:grpSpPr>
            <a:xfrm>
              <a:off x="6684361" y="4309200"/>
              <a:ext cx="231600" cy="834300"/>
              <a:chOff x="6684361" y="4309200"/>
              <a:chExt cx="231600" cy="834300"/>
            </a:xfrm>
          </p:grpSpPr>
          <p:sp>
            <p:nvSpPr>
              <p:cNvPr id="360" name="Google Shape;360;p23"/>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3"/>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3"/>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3"/>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23"/>
            <p:cNvGrpSpPr/>
            <p:nvPr/>
          </p:nvGrpSpPr>
          <p:grpSpPr>
            <a:xfrm>
              <a:off x="7055715" y="4518900"/>
              <a:ext cx="231600" cy="624600"/>
              <a:chOff x="7055715" y="4518900"/>
              <a:chExt cx="231600" cy="624600"/>
            </a:xfrm>
          </p:grpSpPr>
          <p:sp>
            <p:nvSpPr>
              <p:cNvPr id="365" name="Google Shape;365;p23"/>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3"/>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3"/>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23"/>
            <p:cNvGrpSpPr/>
            <p:nvPr/>
          </p:nvGrpSpPr>
          <p:grpSpPr>
            <a:xfrm>
              <a:off x="7798424" y="4099200"/>
              <a:ext cx="231600" cy="1044300"/>
              <a:chOff x="7798424" y="4099200"/>
              <a:chExt cx="231600" cy="1044300"/>
            </a:xfrm>
          </p:grpSpPr>
          <p:sp>
            <p:nvSpPr>
              <p:cNvPr id="369" name="Google Shape;369;p23"/>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3"/>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3"/>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3"/>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3"/>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23"/>
            <p:cNvGrpSpPr/>
            <p:nvPr/>
          </p:nvGrpSpPr>
          <p:grpSpPr>
            <a:xfrm>
              <a:off x="8169779" y="4309200"/>
              <a:ext cx="231600" cy="834300"/>
              <a:chOff x="8169779" y="4309200"/>
              <a:chExt cx="231600" cy="834300"/>
            </a:xfrm>
          </p:grpSpPr>
          <p:sp>
            <p:nvSpPr>
              <p:cNvPr id="375" name="Google Shape;375;p23"/>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3"/>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3"/>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3"/>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23"/>
            <p:cNvGrpSpPr/>
            <p:nvPr/>
          </p:nvGrpSpPr>
          <p:grpSpPr>
            <a:xfrm>
              <a:off x="7427070" y="4309200"/>
              <a:ext cx="231600" cy="834300"/>
              <a:chOff x="7427070" y="4309200"/>
              <a:chExt cx="231600" cy="834300"/>
            </a:xfrm>
          </p:grpSpPr>
          <p:sp>
            <p:nvSpPr>
              <p:cNvPr id="380" name="Google Shape;380;p23"/>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3"/>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3"/>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3"/>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23"/>
            <p:cNvGrpSpPr/>
            <p:nvPr/>
          </p:nvGrpSpPr>
          <p:grpSpPr>
            <a:xfrm>
              <a:off x="8541133" y="4518900"/>
              <a:ext cx="231600" cy="624600"/>
              <a:chOff x="8541133" y="4518900"/>
              <a:chExt cx="231600" cy="624600"/>
            </a:xfrm>
          </p:grpSpPr>
          <p:sp>
            <p:nvSpPr>
              <p:cNvPr id="385" name="Google Shape;385;p23"/>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3"/>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3"/>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23"/>
            <p:cNvGrpSpPr/>
            <p:nvPr/>
          </p:nvGrpSpPr>
          <p:grpSpPr>
            <a:xfrm>
              <a:off x="8912488" y="4309200"/>
              <a:ext cx="231600" cy="834300"/>
              <a:chOff x="8912488" y="4309200"/>
              <a:chExt cx="231600" cy="834300"/>
            </a:xfrm>
          </p:grpSpPr>
          <p:sp>
            <p:nvSpPr>
              <p:cNvPr id="389" name="Google Shape;389;p23"/>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3"/>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3"/>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3"/>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3" name="Google Shape;393;p23"/>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394" name="Google Shape;394;p23"/>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395" name="Google Shape;395;p2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6" name="Shape 396"/>
        <p:cNvGrpSpPr/>
        <p:nvPr/>
      </p:nvGrpSpPr>
      <p:grpSpPr>
        <a:xfrm>
          <a:off x="0" y="0"/>
          <a:ext cx="0" cy="0"/>
          <a:chOff x="0" y="0"/>
          <a:chExt cx="0" cy="0"/>
        </a:xfrm>
      </p:grpSpPr>
      <p:sp>
        <p:nvSpPr>
          <p:cNvPr id="397" name="Google Shape;397;p2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132" name="Google Shape;13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133" name="Google Shape;133;p1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hyperlink" Target="https://www.rfc-editor.org/rfc/rfc118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jpg"/><Relationship Id="rId4" Type="http://schemas.openxmlformats.org/officeDocument/2006/relationships/hyperlink" Target="https://www.rollingstone.fr/" TargetMode="External"/><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5"/>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Gestion des services Internet</a:t>
            </a:r>
            <a:endParaRPr/>
          </a:p>
          <a:p>
            <a:pPr indent="0" lvl="0" marL="0" rtl="0" algn="l">
              <a:spcBef>
                <a:spcPts val="0"/>
              </a:spcBef>
              <a:spcAft>
                <a:spcPts val="0"/>
              </a:spcAft>
              <a:buNone/>
            </a:pPr>
            <a:r>
              <a:rPr lang="fr"/>
              <a:t>Cours 2 - Internet</a:t>
            </a:r>
            <a:endParaRPr/>
          </a:p>
        </p:txBody>
      </p:sp>
      <p:sp>
        <p:nvSpPr>
          <p:cNvPr id="403" name="Google Shape;403;p25"/>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cours de Yann Fornier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Web 3.0 - Objectif et réalité </a:t>
            </a:r>
            <a:endParaRPr/>
          </a:p>
        </p:txBody>
      </p:sp>
      <p:sp>
        <p:nvSpPr>
          <p:cNvPr id="506" name="Google Shape;506;p34"/>
          <p:cNvSpPr txBox="1"/>
          <p:nvPr>
            <p:ph idx="1" type="body"/>
          </p:nvPr>
        </p:nvSpPr>
        <p:spPr>
          <a:xfrm>
            <a:off x="1297500" y="1567550"/>
            <a:ext cx="7038900" cy="42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 Web 3.0 doit succéder au web 2.0 comme plateforme décentralisée de l’internet.</a:t>
            </a:r>
            <a:endParaRPr/>
          </a:p>
        </p:txBody>
      </p:sp>
      <p:sp>
        <p:nvSpPr>
          <p:cNvPr id="507" name="Google Shape;507;p34"/>
          <p:cNvSpPr/>
          <p:nvPr/>
        </p:nvSpPr>
        <p:spPr>
          <a:xfrm>
            <a:off x="2728650" y="2413500"/>
            <a:ext cx="3686700" cy="1961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Web 2.0</a:t>
            </a:r>
            <a:endParaRPr b="1"/>
          </a:p>
          <a:p>
            <a:pPr indent="0" lvl="0" marL="0" rtl="0" algn="ctr">
              <a:spcBef>
                <a:spcPts val="0"/>
              </a:spcBef>
              <a:spcAft>
                <a:spcPts val="0"/>
              </a:spcAft>
              <a:buNone/>
            </a:pPr>
            <a:r>
              <a:rPr b="1" lang="fr"/>
              <a:t>“Centralisé”</a:t>
            </a:r>
            <a:endParaRPr b="1"/>
          </a:p>
        </p:txBody>
      </p:sp>
      <p:sp>
        <p:nvSpPr>
          <p:cNvPr id="508" name="Google Shape;508;p34"/>
          <p:cNvSpPr/>
          <p:nvPr/>
        </p:nvSpPr>
        <p:spPr>
          <a:xfrm>
            <a:off x="4086400" y="2571750"/>
            <a:ext cx="862200" cy="425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Twitch</a:t>
            </a:r>
            <a:endParaRPr/>
          </a:p>
        </p:txBody>
      </p:sp>
      <p:sp>
        <p:nvSpPr>
          <p:cNvPr id="509" name="Google Shape;509;p34"/>
          <p:cNvSpPr/>
          <p:nvPr/>
        </p:nvSpPr>
        <p:spPr>
          <a:xfrm>
            <a:off x="3069400" y="2709275"/>
            <a:ext cx="944400" cy="425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YouTube</a:t>
            </a:r>
            <a:endParaRPr/>
          </a:p>
        </p:txBody>
      </p:sp>
      <p:sp>
        <p:nvSpPr>
          <p:cNvPr id="510" name="Google Shape;510;p34"/>
          <p:cNvSpPr/>
          <p:nvPr/>
        </p:nvSpPr>
        <p:spPr>
          <a:xfrm>
            <a:off x="4512550" y="3841075"/>
            <a:ext cx="862200" cy="425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Google</a:t>
            </a:r>
            <a:endParaRPr/>
          </a:p>
        </p:txBody>
      </p:sp>
      <p:sp>
        <p:nvSpPr>
          <p:cNvPr id="511" name="Google Shape;511;p34"/>
          <p:cNvSpPr/>
          <p:nvPr/>
        </p:nvSpPr>
        <p:spPr>
          <a:xfrm>
            <a:off x="5021200" y="2704313"/>
            <a:ext cx="862200" cy="425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Amazon</a:t>
            </a:r>
            <a:endParaRPr sz="1300"/>
          </a:p>
        </p:txBody>
      </p:sp>
      <p:sp>
        <p:nvSpPr>
          <p:cNvPr id="512" name="Google Shape;512;p34"/>
          <p:cNvSpPr/>
          <p:nvPr/>
        </p:nvSpPr>
        <p:spPr>
          <a:xfrm>
            <a:off x="3493100" y="3772800"/>
            <a:ext cx="862200" cy="425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Meta</a:t>
            </a:r>
            <a:endParaRPr/>
          </a:p>
        </p:txBody>
      </p:sp>
      <p:sp>
        <p:nvSpPr>
          <p:cNvPr id="513" name="Google Shape;513;p34"/>
          <p:cNvSpPr/>
          <p:nvPr/>
        </p:nvSpPr>
        <p:spPr>
          <a:xfrm>
            <a:off x="3110500" y="3295100"/>
            <a:ext cx="862200" cy="425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Apple</a:t>
            </a:r>
            <a:endParaRPr/>
          </a:p>
        </p:txBody>
      </p:sp>
      <p:sp>
        <p:nvSpPr>
          <p:cNvPr id="514" name="Google Shape;514;p34"/>
          <p:cNvSpPr/>
          <p:nvPr/>
        </p:nvSpPr>
        <p:spPr>
          <a:xfrm>
            <a:off x="5308675" y="3223113"/>
            <a:ext cx="862200" cy="425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Netflix</a:t>
            </a:r>
            <a:endParaRPr sz="1300"/>
          </a:p>
        </p:txBody>
      </p:sp>
      <p:sp>
        <p:nvSpPr>
          <p:cNvPr id="515" name="Google Shape;515;p34"/>
          <p:cNvSpPr/>
          <p:nvPr/>
        </p:nvSpPr>
        <p:spPr>
          <a:xfrm>
            <a:off x="485600" y="2046150"/>
            <a:ext cx="1050600" cy="42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lt1"/>
                </a:solidFill>
              </a:rPr>
              <a:t>Utilisateur</a:t>
            </a:r>
            <a:endParaRPr>
              <a:solidFill>
                <a:schemeClr val="lt1"/>
              </a:solidFill>
            </a:endParaRPr>
          </a:p>
        </p:txBody>
      </p:sp>
      <p:sp>
        <p:nvSpPr>
          <p:cNvPr id="516" name="Google Shape;516;p34"/>
          <p:cNvSpPr/>
          <p:nvPr/>
        </p:nvSpPr>
        <p:spPr>
          <a:xfrm>
            <a:off x="246900" y="3415375"/>
            <a:ext cx="1050600" cy="42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lt1"/>
                </a:solidFill>
              </a:rPr>
              <a:t>Utilisateur</a:t>
            </a:r>
            <a:endParaRPr>
              <a:solidFill>
                <a:schemeClr val="lt1"/>
              </a:solidFill>
            </a:endParaRPr>
          </a:p>
        </p:txBody>
      </p:sp>
      <p:sp>
        <p:nvSpPr>
          <p:cNvPr id="517" name="Google Shape;517;p34"/>
          <p:cNvSpPr/>
          <p:nvPr/>
        </p:nvSpPr>
        <p:spPr>
          <a:xfrm>
            <a:off x="1028250" y="4266775"/>
            <a:ext cx="1050600" cy="42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lt1"/>
                </a:solidFill>
              </a:rPr>
              <a:t>Utilisateur</a:t>
            </a:r>
            <a:endParaRPr>
              <a:solidFill>
                <a:schemeClr val="lt1"/>
              </a:solidFill>
            </a:endParaRPr>
          </a:p>
        </p:txBody>
      </p:sp>
      <p:sp>
        <p:nvSpPr>
          <p:cNvPr id="518" name="Google Shape;518;p34"/>
          <p:cNvSpPr/>
          <p:nvPr/>
        </p:nvSpPr>
        <p:spPr>
          <a:xfrm>
            <a:off x="6918775" y="2046150"/>
            <a:ext cx="1050600" cy="42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lt1"/>
                </a:solidFill>
              </a:rPr>
              <a:t>Utilisateur</a:t>
            </a:r>
            <a:endParaRPr>
              <a:solidFill>
                <a:schemeClr val="lt1"/>
              </a:solidFill>
            </a:endParaRPr>
          </a:p>
        </p:txBody>
      </p:sp>
      <p:sp>
        <p:nvSpPr>
          <p:cNvPr id="519" name="Google Shape;519;p34"/>
          <p:cNvSpPr/>
          <p:nvPr/>
        </p:nvSpPr>
        <p:spPr>
          <a:xfrm>
            <a:off x="7506850" y="2941825"/>
            <a:ext cx="1050600" cy="42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lt1"/>
                </a:solidFill>
              </a:rPr>
              <a:t>Utilisateur</a:t>
            </a:r>
            <a:endParaRPr>
              <a:solidFill>
                <a:schemeClr val="lt1"/>
              </a:solidFill>
            </a:endParaRPr>
          </a:p>
        </p:txBody>
      </p:sp>
      <p:sp>
        <p:nvSpPr>
          <p:cNvPr id="520" name="Google Shape;520;p34"/>
          <p:cNvSpPr/>
          <p:nvPr/>
        </p:nvSpPr>
        <p:spPr>
          <a:xfrm>
            <a:off x="7017875" y="4316100"/>
            <a:ext cx="1050600" cy="425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lt1"/>
                </a:solidFill>
              </a:rPr>
              <a:t>Utilisateur</a:t>
            </a:r>
            <a:endParaRPr>
              <a:solidFill>
                <a:schemeClr val="lt1"/>
              </a:solidFill>
            </a:endParaRPr>
          </a:p>
        </p:txBody>
      </p:sp>
      <p:cxnSp>
        <p:nvCxnSpPr>
          <p:cNvPr id="521" name="Google Shape;521;p34"/>
          <p:cNvCxnSpPr>
            <a:stCxn id="515" idx="3"/>
            <a:endCxn id="508" idx="0"/>
          </p:cNvCxnSpPr>
          <p:nvPr/>
        </p:nvCxnSpPr>
        <p:spPr>
          <a:xfrm>
            <a:off x="1536200" y="2259000"/>
            <a:ext cx="2981400" cy="312900"/>
          </a:xfrm>
          <a:prstGeom prst="bentConnector2">
            <a:avLst/>
          </a:prstGeom>
          <a:noFill/>
          <a:ln cap="flat" cmpd="sng" w="28575">
            <a:solidFill>
              <a:schemeClr val="dk2"/>
            </a:solidFill>
            <a:prstDash val="solid"/>
            <a:round/>
            <a:headEnd len="med" w="med" type="none"/>
            <a:tailEnd len="med" w="med" type="stealth"/>
          </a:ln>
        </p:spPr>
      </p:cxnSp>
      <p:cxnSp>
        <p:nvCxnSpPr>
          <p:cNvPr id="522" name="Google Shape;522;p34"/>
          <p:cNvCxnSpPr>
            <a:stCxn id="516" idx="3"/>
            <a:endCxn id="513" idx="1"/>
          </p:cNvCxnSpPr>
          <p:nvPr/>
        </p:nvCxnSpPr>
        <p:spPr>
          <a:xfrm flipH="1" rot="10800000">
            <a:off x="1297500" y="3507925"/>
            <a:ext cx="1812900" cy="120300"/>
          </a:xfrm>
          <a:prstGeom prst="bentConnector3">
            <a:avLst>
              <a:gd fmla="val 50003" name="adj1"/>
            </a:avLst>
          </a:prstGeom>
          <a:noFill/>
          <a:ln cap="flat" cmpd="sng" w="28575">
            <a:solidFill>
              <a:schemeClr val="dk2"/>
            </a:solidFill>
            <a:prstDash val="solid"/>
            <a:round/>
            <a:headEnd len="med" w="med" type="none"/>
            <a:tailEnd len="med" w="med" type="stealth"/>
          </a:ln>
        </p:spPr>
      </p:cxnSp>
      <p:cxnSp>
        <p:nvCxnSpPr>
          <p:cNvPr id="523" name="Google Shape;523;p34"/>
          <p:cNvCxnSpPr>
            <a:stCxn id="517" idx="3"/>
            <a:endCxn id="512" idx="2"/>
          </p:cNvCxnSpPr>
          <p:nvPr/>
        </p:nvCxnSpPr>
        <p:spPr>
          <a:xfrm flipH="1" rot="10800000">
            <a:off x="2078850" y="4198525"/>
            <a:ext cx="1845300" cy="281100"/>
          </a:xfrm>
          <a:prstGeom prst="bentConnector2">
            <a:avLst/>
          </a:prstGeom>
          <a:noFill/>
          <a:ln cap="flat" cmpd="sng" w="28575">
            <a:solidFill>
              <a:schemeClr val="dk2"/>
            </a:solidFill>
            <a:prstDash val="solid"/>
            <a:round/>
            <a:headEnd len="med" w="med" type="none"/>
            <a:tailEnd len="med" w="med" type="stealth"/>
          </a:ln>
        </p:spPr>
      </p:cxnSp>
      <p:cxnSp>
        <p:nvCxnSpPr>
          <p:cNvPr id="524" name="Google Shape;524;p34"/>
          <p:cNvCxnSpPr>
            <a:stCxn id="520" idx="1"/>
            <a:endCxn id="510" idx="2"/>
          </p:cNvCxnSpPr>
          <p:nvPr/>
        </p:nvCxnSpPr>
        <p:spPr>
          <a:xfrm rot="10800000">
            <a:off x="4943675" y="4266750"/>
            <a:ext cx="2074200" cy="262200"/>
          </a:xfrm>
          <a:prstGeom prst="bentConnector2">
            <a:avLst/>
          </a:prstGeom>
          <a:noFill/>
          <a:ln cap="flat" cmpd="sng" w="28575">
            <a:solidFill>
              <a:schemeClr val="dk2"/>
            </a:solidFill>
            <a:prstDash val="solid"/>
            <a:round/>
            <a:headEnd len="med" w="med" type="none"/>
            <a:tailEnd len="med" w="med" type="stealth"/>
          </a:ln>
        </p:spPr>
      </p:cxnSp>
      <p:cxnSp>
        <p:nvCxnSpPr>
          <p:cNvPr id="525" name="Google Shape;525;p34"/>
          <p:cNvCxnSpPr>
            <a:stCxn id="519" idx="1"/>
            <a:endCxn id="514" idx="3"/>
          </p:cNvCxnSpPr>
          <p:nvPr/>
        </p:nvCxnSpPr>
        <p:spPr>
          <a:xfrm flipH="1">
            <a:off x="6170950" y="3154675"/>
            <a:ext cx="1335900" cy="281400"/>
          </a:xfrm>
          <a:prstGeom prst="bentConnector3">
            <a:avLst>
              <a:gd fmla="val 50003" name="adj1"/>
            </a:avLst>
          </a:prstGeom>
          <a:noFill/>
          <a:ln cap="flat" cmpd="sng" w="28575">
            <a:solidFill>
              <a:schemeClr val="dk2"/>
            </a:solidFill>
            <a:prstDash val="solid"/>
            <a:round/>
            <a:headEnd len="med" w="med" type="none"/>
            <a:tailEnd len="med" w="med" type="triangle"/>
          </a:ln>
        </p:spPr>
      </p:cxnSp>
      <p:cxnSp>
        <p:nvCxnSpPr>
          <p:cNvPr id="526" name="Google Shape;526;p34"/>
          <p:cNvCxnSpPr>
            <a:stCxn id="518" idx="1"/>
            <a:endCxn id="511" idx="0"/>
          </p:cNvCxnSpPr>
          <p:nvPr/>
        </p:nvCxnSpPr>
        <p:spPr>
          <a:xfrm flipH="1">
            <a:off x="5452375" y="2259000"/>
            <a:ext cx="1466400" cy="445200"/>
          </a:xfrm>
          <a:prstGeom prst="bentConnector2">
            <a:avLst/>
          </a:prstGeom>
          <a:noFill/>
          <a:ln cap="flat" cmpd="sng" w="28575">
            <a:solidFill>
              <a:schemeClr val="dk2"/>
            </a:solidFill>
            <a:prstDash val="solid"/>
            <a:round/>
            <a:headEnd len="med" w="med" type="none"/>
            <a:tailEnd len="med" w="med" type="stealth"/>
          </a:ln>
        </p:spPr>
      </p:cxnSp>
      <p:sp>
        <p:nvSpPr>
          <p:cNvPr id="527" name="Google Shape;527;p34"/>
          <p:cNvSpPr txBox="1"/>
          <p:nvPr/>
        </p:nvSpPr>
        <p:spPr>
          <a:xfrm>
            <a:off x="2377200" y="1967025"/>
            <a:ext cx="124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dk2"/>
                </a:solidFill>
                <a:latin typeface="Lato"/>
                <a:ea typeface="Lato"/>
                <a:cs typeface="Lato"/>
                <a:sym typeface="Lato"/>
              </a:rPr>
              <a:t>Crée un compte</a:t>
            </a:r>
            <a:endParaRPr sz="1200">
              <a:solidFill>
                <a:schemeClr val="dk2"/>
              </a:solidFill>
              <a:latin typeface="Lato"/>
              <a:ea typeface="Lato"/>
              <a:cs typeface="Lato"/>
              <a:sym typeface="Lato"/>
            </a:endParaRPr>
          </a:p>
        </p:txBody>
      </p:sp>
      <p:sp>
        <p:nvSpPr>
          <p:cNvPr id="528" name="Google Shape;528;p34"/>
          <p:cNvSpPr txBox="1"/>
          <p:nvPr/>
        </p:nvSpPr>
        <p:spPr>
          <a:xfrm>
            <a:off x="5769275" y="1954700"/>
            <a:ext cx="124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dk2"/>
                </a:solidFill>
                <a:latin typeface="Lato"/>
                <a:ea typeface="Lato"/>
                <a:cs typeface="Lato"/>
                <a:sym typeface="Lato"/>
              </a:rPr>
              <a:t>S’abonne</a:t>
            </a:r>
            <a:endParaRPr sz="1200">
              <a:solidFill>
                <a:schemeClr val="dk2"/>
              </a:solidFill>
              <a:latin typeface="Lato"/>
              <a:ea typeface="Lato"/>
              <a:cs typeface="Lato"/>
              <a:sym typeface="Lato"/>
            </a:endParaRPr>
          </a:p>
        </p:txBody>
      </p:sp>
      <p:pic>
        <p:nvPicPr>
          <p:cNvPr id="529" name="Google Shape;529;p34"/>
          <p:cNvPicPr preferRelativeResize="0"/>
          <p:nvPr/>
        </p:nvPicPr>
        <p:blipFill>
          <a:blip r:embed="rId3">
            <a:alphaModFix/>
          </a:blip>
          <a:stretch>
            <a:fillRect/>
          </a:stretch>
        </p:blipFill>
        <p:spPr>
          <a:xfrm>
            <a:off x="138875" y="4784600"/>
            <a:ext cx="1744050" cy="316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5"/>
          <p:cNvSpPr/>
          <p:nvPr/>
        </p:nvSpPr>
        <p:spPr>
          <a:xfrm>
            <a:off x="6921198" y="3477875"/>
            <a:ext cx="2141400" cy="1556400"/>
          </a:xfrm>
          <a:prstGeom prst="roundRect">
            <a:avLst>
              <a:gd fmla="val 16667" name="adj"/>
            </a:avLst>
          </a:prstGeom>
          <a:noFill/>
          <a:ln cap="flat" cmpd="sng" w="28575">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5"/>
          <p:cNvSpPr/>
          <p:nvPr/>
        </p:nvSpPr>
        <p:spPr>
          <a:xfrm>
            <a:off x="5937650" y="109050"/>
            <a:ext cx="2975400" cy="1733700"/>
          </a:xfrm>
          <a:prstGeom prst="roundRect">
            <a:avLst>
              <a:gd fmla="val 16667" name="adj"/>
            </a:avLst>
          </a:prstGeom>
          <a:noFill/>
          <a:ln cap="flat" cmpd="sng" w="28575">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5"/>
          <p:cNvSpPr/>
          <p:nvPr/>
        </p:nvSpPr>
        <p:spPr>
          <a:xfrm>
            <a:off x="2427838" y="2080463"/>
            <a:ext cx="2556300" cy="1556400"/>
          </a:xfrm>
          <a:prstGeom prst="roundRect">
            <a:avLst>
              <a:gd fmla="val 16667" name="adj"/>
            </a:avLst>
          </a:prstGeom>
          <a:noFill/>
          <a:ln cap="flat" cmpd="sng" w="28575">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5"/>
          <p:cNvSpPr/>
          <p:nvPr/>
        </p:nvSpPr>
        <p:spPr>
          <a:xfrm>
            <a:off x="663975" y="1887875"/>
            <a:ext cx="1258500" cy="817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rPr>
              <a:t>Utilisateur</a:t>
            </a:r>
            <a:endParaRPr>
              <a:solidFill>
                <a:schemeClr val="lt1"/>
              </a:solidFill>
            </a:endParaRPr>
          </a:p>
        </p:txBody>
      </p:sp>
      <p:sp>
        <p:nvSpPr>
          <p:cNvPr id="538" name="Google Shape;538;p35"/>
          <p:cNvSpPr/>
          <p:nvPr/>
        </p:nvSpPr>
        <p:spPr>
          <a:xfrm>
            <a:off x="834825" y="2284625"/>
            <a:ext cx="916800" cy="25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Wallet</a:t>
            </a:r>
            <a:endParaRPr sz="1200"/>
          </a:p>
        </p:txBody>
      </p:sp>
      <p:sp>
        <p:nvSpPr>
          <p:cNvPr id="539" name="Google Shape;539;p35"/>
          <p:cNvSpPr/>
          <p:nvPr/>
        </p:nvSpPr>
        <p:spPr>
          <a:xfrm>
            <a:off x="7654550" y="1932325"/>
            <a:ext cx="1258500" cy="1368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rPr>
              <a:t>Utilisateur</a:t>
            </a:r>
            <a:endParaRPr>
              <a:solidFill>
                <a:schemeClr val="lt1"/>
              </a:solidFill>
            </a:endParaRPr>
          </a:p>
        </p:txBody>
      </p:sp>
      <p:sp>
        <p:nvSpPr>
          <p:cNvPr id="540" name="Google Shape;540;p35"/>
          <p:cNvSpPr/>
          <p:nvPr/>
        </p:nvSpPr>
        <p:spPr>
          <a:xfrm>
            <a:off x="7825400" y="2329075"/>
            <a:ext cx="916800" cy="25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Wallet</a:t>
            </a:r>
            <a:endParaRPr sz="1200"/>
          </a:p>
        </p:txBody>
      </p:sp>
      <p:sp>
        <p:nvSpPr>
          <p:cNvPr id="541" name="Google Shape;541;p35"/>
          <p:cNvSpPr/>
          <p:nvPr/>
        </p:nvSpPr>
        <p:spPr>
          <a:xfrm>
            <a:off x="7825400" y="2633425"/>
            <a:ext cx="916800" cy="25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Wallet</a:t>
            </a:r>
            <a:endParaRPr sz="1200"/>
          </a:p>
        </p:txBody>
      </p:sp>
      <p:sp>
        <p:nvSpPr>
          <p:cNvPr id="542" name="Google Shape;542;p35"/>
          <p:cNvSpPr/>
          <p:nvPr/>
        </p:nvSpPr>
        <p:spPr>
          <a:xfrm>
            <a:off x="7825400" y="2937775"/>
            <a:ext cx="916800" cy="25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Wallet</a:t>
            </a:r>
            <a:endParaRPr sz="1200"/>
          </a:p>
        </p:txBody>
      </p:sp>
      <p:sp>
        <p:nvSpPr>
          <p:cNvPr id="543" name="Google Shape;543;p35"/>
          <p:cNvSpPr/>
          <p:nvPr/>
        </p:nvSpPr>
        <p:spPr>
          <a:xfrm>
            <a:off x="4160050" y="393750"/>
            <a:ext cx="1258500" cy="11214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rPr>
              <a:t>Utilisateur</a:t>
            </a:r>
            <a:endParaRPr>
              <a:solidFill>
                <a:schemeClr val="lt1"/>
              </a:solidFill>
            </a:endParaRPr>
          </a:p>
        </p:txBody>
      </p:sp>
      <p:sp>
        <p:nvSpPr>
          <p:cNvPr id="544" name="Google Shape;544;p35"/>
          <p:cNvSpPr/>
          <p:nvPr/>
        </p:nvSpPr>
        <p:spPr>
          <a:xfrm>
            <a:off x="4330900" y="790500"/>
            <a:ext cx="916800" cy="25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Wallet</a:t>
            </a:r>
            <a:endParaRPr sz="1200"/>
          </a:p>
        </p:txBody>
      </p:sp>
      <p:sp>
        <p:nvSpPr>
          <p:cNvPr id="545" name="Google Shape;545;p35"/>
          <p:cNvSpPr/>
          <p:nvPr/>
        </p:nvSpPr>
        <p:spPr>
          <a:xfrm>
            <a:off x="4330900" y="1091550"/>
            <a:ext cx="916800" cy="25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Wallet</a:t>
            </a:r>
            <a:endParaRPr sz="1200"/>
          </a:p>
        </p:txBody>
      </p:sp>
      <p:sp>
        <p:nvSpPr>
          <p:cNvPr id="546" name="Google Shape;546;p35"/>
          <p:cNvSpPr/>
          <p:nvPr/>
        </p:nvSpPr>
        <p:spPr>
          <a:xfrm>
            <a:off x="2461525" y="4121175"/>
            <a:ext cx="1258500" cy="817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rPr>
              <a:t>Utilisateur</a:t>
            </a:r>
            <a:endParaRPr>
              <a:solidFill>
                <a:schemeClr val="lt1"/>
              </a:solidFill>
            </a:endParaRPr>
          </a:p>
        </p:txBody>
      </p:sp>
      <p:sp>
        <p:nvSpPr>
          <p:cNvPr id="547" name="Google Shape;547;p35"/>
          <p:cNvSpPr/>
          <p:nvPr/>
        </p:nvSpPr>
        <p:spPr>
          <a:xfrm>
            <a:off x="2632375" y="4517925"/>
            <a:ext cx="916800" cy="25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Wallet</a:t>
            </a:r>
            <a:endParaRPr sz="1200"/>
          </a:p>
        </p:txBody>
      </p:sp>
      <p:sp>
        <p:nvSpPr>
          <p:cNvPr id="548" name="Google Shape;548;p35"/>
          <p:cNvSpPr/>
          <p:nvPr/>
        </p:nvSpPr>
        <p:spPr>
          <a:xfrm>
            <a:off x="5418550" y="3572075"/>
            <a:ext cx="1258500" cy="1368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rPr>
              <a:t>Utilisateur</a:t>
            </a:r>
            <a:endParaRPr>
              <a:solidFill>
                <a:schemeClr val="lt1"/>
              </a:solidFill>
            </a:endParaRPr>
          </a:p>
        </p:txBody>
      </p:sp>
      <p:sp>
        <p:nvSpPr>
          <p:cNvPr id="549" name="Google Shape;549;p35"/>
          <p:cNvSpPr/>
          <p:nvPr/>
        </p:nvSpPr>
        <p:spPr>
          <a:xfrm>
            <a:off x="5589400" y="3968825"/>
            <a:ext cx="916800" cy="25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Wallet</a:t>
            </a:r>
            <a:endParaRPr sz="1200"/>
          </a:p>
        </p:txBody>
      </p:sp>
      <p:sp>
        <p:nvSpPr>
          <p:cNvPr id="550" name="Google Shape;550;p35"/>
          <p:cNvSpPr/>
          <p:nvPr/>
        </p:nvSpPr>
        <p:spPr>
          <a:xfrm>
            <a:off x="5589400" y="4273175"/>
            <a:ext cx="916800" cy="25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Wallet</a:t>
            </a:r>
            <a:endParaRPr sz="1200"/>
          </a:p>
        </p:txBody>
      </p:sp>
      <p:sp>
        <p:nvSpPr>
          <p:cNvPr id="551" name="Google Shape;551;p35"/>
          <p:cNvSpPr/>
          <p:nvPr/>
        </p:nvSpPr>
        <p:spPr>
          <a:xfrm>
            <a:off x="5589400" y="4577525"/>
            <a:ext cx="916800" cy="25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Wallet</a:t>
            </a:r>
            <a:endParaRPr sz="1200"/>
          </a:p>
        </p:txBody>
      </p:sp>
      <p:sp>
        <p:nvSpPr>
          <p:cNvPr id="552" name="Google Shape;552;p35"/>
          <p:cNvSpPr txBox="1"/>
          <p:nvPr>
            <p:ph type="title"/>
          </p:nvPr>
        </p:nvSpPr>
        <p:spPr>
          <a:xfrm>
            <a:off x="1297500" y="393750"/>
            <a:ext cx="1626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Web 3.0</a:t>
            </a:r>
            <a:endParaRPr/>
          </a:p>
        </p:txBody>
      </p:sp>
      <p:sp>
        <p:nvSpPr>
          <p:cNvPr id="553" name="Google Shape;553;p35"/>
          <p:cNvSpPr/>
          <p:nvPr/>
        </p:nvSpPr>
        <p:spPr>
          <a:xfrm>
            <a:off x="2714125" y="2166725"/>
            <a:ext cx="753300" cy="4935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Dapp</a:t>
            </a:r>
            <a:endParaRPr/>
          </a:p>
        </p:txBody>
      </p:sp>
      <p:sp>
        <p:nvSpPr>
          <p:cNvPr id="554" name="Google Shape;554;p35"/>
          <p:cNvSpPr/>
          <p:nvPr/>
        </p:nvSpPr>
        <p:spPr>
          <a:xfrm>
            <a:off x="3332325" y="3078575"/>
            <a:ext cx="753300" cy="4935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Dapp</a:t>
            </a:r>
            <a:endParaRPr/>
          </a:p>
        </p:txBody>
      </p:sp>
      <p:sp>
        <p:nvSpPr>
          <p:cNvPr id="555" name="Google Shape;555;p35"/>
          <p:cNvSpPr/>
          <p:nvPr/>
        </p:nvSpPr>
        <p:spPr>
          <a:xfrm>
            <a:off x="4085625" y="2284625"/>
            <a:ext cx="753300" cy="4935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Dapp</a:t>
            </a:r>
            <a:endParaRPr/>
          </a:p>
        </p:txBody>
      </p:sp>
      <p:sp>
        <p:nvSpPr>
          <p:cNvPr id="556" name="Google Shape;556;p35"/>
          <p:cNvSpPr/>
          <p:nvPr/>
        </p:nvSpPr>
        <p:spPr>
          <a:xfrm>
            <a:off x="5184338" y="1887875"/>
            <a:ext cx="753300" cy="4935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Dapp</a:t>
            </a:r>
            <a:endParaRPr/>
          </a:p>
        </p:txBody>
      </p:sp>
      <p:sp>
        <p:nvSpPr>
          <p:cNvPr id="557" name="Google Shape;557;p35"/>
          <p:cNvSpPr/>
          <p:nvPr/>
        </p:nvSpPr>
        <p:spPr>
          <a:xfrm>
            <a:off x="6168025" y="2778125"/>
            <a:ext cx="753300" cy="4935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Dapp</a:t>
            </a:r>
            <a:endParaRPr/>
          </a:p>
        </p:txBody>
      </p:sp>
      <p:sp>
        <p:nvSpPr>
          <p:cNvPr id="558" name="Google Shape;558;p35"/>
          <p:cNvSpPr/>
          <p:nvPr/>
        </p:nvSpPr>
        <p:spPr>
          <a:xfrm>
            <a:off x="6548350" y="1307850"/>
            <a:ext cx="753300" cy="4935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Dapp</a:t>
            </a:r>
            <a:endParaRPr/>
          </a:p>
        </p:txBody>
      </p:sp>
      <p:sp>
        <p:nvSpPr>
          <p:cNvPr id="559" name="Google Shape;559;p35"/>
          <p:cNvSpPr/>
          <p:nvPr/>
        </p:nvSpPr>
        <p:spPr>
          <a:xfrm>
            <a:off x="1616725" y="3285700"/>
            <a:ext cx="753300" cy="4935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Dapp</a:t>
            </a:r>
            <a:endParaRPr/>
          </a:p>
        </p:txBody>
      </p:sp>
      <p:sp>
        <p:nvSpPr>
          <p:cNvPr id="560" name="Google Shape;560;p35"/>
          <p:cNvSpPr/>
          <p:nvPr/>
        </p:nvSpPr>
        <p:spPr>
          <a:xfrm>
            <a:off x="2370025" y="1349250"/>
            <a:ext cx="753300" cy="4935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Dapp</a:t>
            </a:r>
            <a:endParaRPr/>
          </a:p>
        </p:txBody>
      </p:sp>
      <p:sp>
        <p:nvSpPr>
          <p:cNvPr id="561" name="Google Shape;561;p35"/>
          <p:cNvSpPr/>
          <p:nvPr/>
        </p:nvSpPr>
        <p:spPr>
          <a:xfrm>
            <a:off x="7301650" y="3627675"/>
            <a:ext cx="753300" cy="4935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Dapp</a:t>
            </a:r>
            <a:endParaRPr/>
          </a:p>
        </p:txBody>
      </p:sp>
      <p:sp>
        <p:nvSpPr>
          <p:cNvPr id="562" name="Google Shape;562;p35"/>
          <p:cNvSpPr/>
          <p:nvPr/>
        </p:nvSpPr>
        <p:spPr>
          <a:xfrm>
            <a:off x="4107213" y="4014550"/>
            <a:ext cx="753300" cy="4935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Dapp</a:t>
            </a:r>
            <a:endParaRPr/>
          </a:p>
        </p:txBody>
      </p:sp>
      <p:sp>
        <p:nvSpPr>
          <p:cNvPr id="563" name="Google Shape;563;p35"/>
          <p:cNvSpPr/>
          <p:nvPr/>
        </p:nvSpPr>
        <p:spPr>
          <a:xfrm>
            <a:off x="6071550" y="393750"/>
            <a:ext cx="753300" cy="4935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Dapp</a:t>
            </a:r>
            <a:endParaRPr/>
          </a:p>
        </p:txBody>
      </p:sp>
      <p:sp>
        <p:nvSpPr>
          <p:cNvPr id="564" name="Google Shape;564;p35"/>
          <p:cNvSpPr/>
          <p:nvPr/>
        </p:nvSpPr>
        <p:spPr>
          <a:xfrm>
            <a:off x="8054950" y="887250"/>
            <a:ext cx="753300" cy="4935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Dapp</a:t>
            </a:r>
            <a:endParaRPr/>
          </a:p>
        </p:txBody>
      </p:sp>
      <p:sp>
        <p:nvSpPr>
          <p:cNvPr id="565" name="Google Shape;565;p35"/>
          <p:cNvSpPr/>
          <p:nvPr/>
        </p:nvSpPr>
        <p:spPr>
          <a:xfrm>
            <a:off x="311175" y="3475325"/>
            <a:ext cx="753300" cy="4935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Dapp</a:t>
            </a:r>
            <a:endParaRPr/>
          </a:p>
        </p:txBody>
      </p:sp>
      <p:sp>
        <p:nvSpPr>
          <p:cNvPr id="566" name="Google Shape;566;p35"/>
          <p:cNvSpPr/>
          <p:nvPr/>
        </p:nvSpPr>
        <p:spPr>
          <a:xfrm>
            <a:off x="7825400" y="4400025"/>
            <a:ext cx="753300" cy="4935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Dapp</a:t>
            </a:r>
            <a:endParaRPr/>
          </a:p>
        </p:txBody>
      </p:sp>
      <p:sp>
        <p:nvSpPr>
          <p:cNvPr id="567" name="Google Shape;567;p35"/>
          <p:cNvSpPr/>
          <p:nvPr/>
        </p:nvSpPr>
        <p:spPr>
          <a:xfrm>
            <a:off x="1064475" y="4283325"/>
            <a:ext cx="753300" cy="4935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Dapp</a:t>
            </a:r>
            <a:endParaRPr/>
          </a:p>
        </p:txBody>
      </p:sp>
      <p:cxnSp>
        <p:nvCxnSpPr>
          <p:cNvPr id="568" name="Google Shape;568;p35"/>
          <p:cNvCxnSpPr>
            <a:stCxn id="538" idx="3"/>
            <a:endCxn id="560" idx="1"/>
          </p:cNvCxnSpPr>
          <p:nvPr/>
        </p:nvCxnSpPr>
        <p:spPr>
          <a:xfrm flipH="1" rot="10800000">
            <a:off x="1751625" y="1595975"/>
            <a:ext cx="618300" cy="817500"/>
          </a:xfrm>
          <a:prstGeom prst="straightConnector1">
            <a:avLst/>
          </a:prstGeom>
          <a:noFill/>
          <a:ln cap="flat" cmpd="sng" w="9525">
            <a:solidFill>
              <a:schemeClr val="dk2"/>
            </a:solidFill>
            <a:prstDash val="solid"/>
            <a:round/>
            <a:headEnd len="med" w="med" type="none"/>
            <a:tailEnd len="med" w="med" type="triangle"/>
          </a:ln>
        </p:spPr>
      </p:cxnSp>
      <p:cxnSp>
        <p:nvCxnSpPr>
          <p:cNvPr id="569" name="Google Shape;569;p35"/>
          <p:cNvCxnSpPr>
            <a:stCxn id="538" idx="3"/>
            <a:endCxn id="559" idx="0"/>
          </p:cNvCxnSpPr>
          <p:nvPr/>
        </p:nvCxnSpPr>
        <p:spPr>
          <a:xfrm>
            <a:off x="1751625" y="2413475"/>
            <a:ext cx="241800" cy="872100"/>
          </a:xfrm>
          <a:prstGeom prst="straightConnector1">
            <a:avLst/>
          </a:prstGeom>
          <a:noFill/>
          <a:ln cap="flat" cmpd="sng" w="9525">
            <a:solidFill>
              <a:schemeClr val="dk2"/>
            </a:solidFill>
            <a:prstDash val="solid"/>
            <a:round/>
            <a:headEnd len="med" w="med" type="none"/>
            <a:tailEnd len="med" w="med" type="triangle"/>
          </a:ln>
        </p:spPr>
      </p:cxnSp>
      <p:cxnSp>
        <p:nvCxnSpPr>
          <p:cNvPr id="570" name="Google Shape;570;p35"/>
          <p:cNvCxnSpPr>
            <a:stCxn id="549" idx="3"/>
            <a:endCxn id="561" idx="1"/>
          </p:cNvCxnSpPr>
          <p:nvPr/>
        </p:nvCxnSpPr>
        <p:spPr>
          <a:xfrm flipH="1" rot="10800000">
            <a:off x="6506200" y="3874475"/>
            <a:ext cx="795600" cy="223200"/>
          </a:xfrm>
          <a:prstGeom prst="straightConnector1">
            <a:avLst/>
          </a:prstGeom>
          <a:noFill/>
          <a:ln cap="flat" cmpd="sng" w="9525">
            <a:solidFill>
              <a:schemeClr val="dk2"/>
            </a:solidFill>
            <a:prstDash val="solid"/>
            <a:round/>
            <a:headEnd len="med" w="med" type="none"/>
            <a:tailEnd len="med" w="med" type="triangle"/>
          </a:ln>
        </p:spPr>
      </p:cxnSp>
      <p:cxnSp>
        <p:nvCxnSpPr>
          <p:cNvPr id="571" name="Google Shape;571;p35"/>
          <p:cNvCxnSpPr>
            <a:stCxn id="550" idx="1"/>
            <a:endCxn id="562" idx="3"/>
          </p:cNvCxnSpPr>
          <p:nvPr/>
        </p:nvCxnSpPr>
        <p:spPr>
          <a:xfrm rot="10800000">
            <a:off x="4860400" y="4261325"/>
            <a:ext cx="729000" cy="140700"/>
          </a:xfrm>
          <a:prstGeom prst="straightConnector1">
            <a:avLst/>
          </a:prstGeom>
          <a:noFill/>
          <a:ln cap="flat" cmpd="sng" w="9525">
            <a:solidFill>
              <a:schemeClr val="dk2"/>
            </a:solidFill>
            <a:prstDash val="solid"/>
            <a:round/>
            <a:headEnd len="med" w="med" type="none"/>
            <a:tailEnd len="med" w="med" type="triangle"/>
          </a:ln>
        </p:spPr>
      </p:cxnSp>
      <p:cxnSp>
        <p:nvCxnSpPr>
          <p:cNvPr id="572" name="Google Shape;572;p35"/>
          <p:cNvCxnSpPr>
            <a:stCxn id="551" idx="1"/>
            <a:endCxn id="547" idx="3"/>
          </p:cNvCxnSpPr>
          <p:nvPr/>
        </p:nvCxnSpPr>
        <p:spPr>
          <a:xfrm rot="10800000">
            <a:off x="3549100" y="4646675"/>
            <a:ext cx="2040300" cy="59700"/>
          </a:xfrm>
          <a:prstGeom prst="straightConnector1">
            <a:avLst/>
          </a:prstGeom>
          <a:noFill/>
          <a:ln cap="flat" cmpd="sng" w="9525">
            <a:solidFill>
              <a:schemeClr val="dk2"/>
            </a:solidFill>
            <a:prstDash val="solid"/>
            <a:round/>
            <a:headEnd len="med" w="med" type="none"/>
            <a:tailEnd len="med" w="med" type="triangle"/>
          </a:ln>
        </p:spPr>
      </p:cxnSp>
      <p:cxnSp>
        <p:nvCxnSpPr>
          <p:cNvPr id="573" name="Google Shape;573;p35"/>
          <p:cNvCxnSpPr>
            <a:stCxn id="544" idx="1"/>
            <a:endCxn id="560" idx="3"/>
          </p:cNvCxnSpPr>
          <p:nvPr/>
        </p:nvCxnSpPr>
        <p:spPr>
          <a:xfrm flipH="1">
            <a:off x="3123400" y="919350"/>
            <a:ext cx="1207500" cy="676800"/>
          </a:xfrm>
          <a:prstGeom prst="straightConnector1">
            <a:avLst/>
          </a:prstGeom>
          <a:noFill/>
          <a:ln cap="flat" cmpd="sng" w="9525">
            <a:solidFill>
              <a:schemeClr val="dk2"/>
            </a:solidFill>
            <a:prstDash val="solid"/>
            <a:round/>
            <a:headEnd len="med" w="med" type="none"/>
            <a:tailEnd len="med" w="med" type="triangle"/>
          </a:ln>
        </p:spPr>
      </p:cxnSp>
      <p:cxnSp>
        <p:nvCxnSpPr>
          <p:cNvPr id="574" name="Google Shape;574;p35"/>
          <p:cNvCxnSpPr>
            <a:stCxn id="545" idx="1"/>
            <a:endCxn id="553" idx="3"/>
          </p:cNvCxnSpPr>
          <p:nvPr/>
        </p:nvCxnSpPr>
        <p:spPr>
          <a:xfrm flipH="1">
            <a:off x="3467500" y="1220400"/>
            <a:ext cx="863400" cy="1193100"/>
          </a:xfrm>
          <a:prstGeom prst="straightConnector1">
            <a:avLst/>
          </a:prstGeom>
          <a:noFill/>
          <a:ln cap="flat" cmpd="sng" w="9525">
            <a:solidFill>
              <a:schemeClr val="dk2"/>
            </a:solidFill>
            <a:prstDash val="solid"/>
            <a:round/>
            <a:headEnd len="med" w="med" type="none"/>
            <a:tailEnd len="med" w="med" type="triangle"/>
          </a:ln>
        </p:spPr>
      </p:cxnSp>
      <p:cxnSp>
        <p:nvCxnSpPr>
          <p:cNvPr id="575" name="Google Shape;575;p35"/>
          <p:cNvCxnSpPr>
            <a:stCxn id="545" idx="3"/>
            <a:endCxn id="558" idx="1"/>
          </p:cNvCxnSpPr>
          <p:nvPr/>
        </p:nvCxnSpPr>
        <p:spPr>
          <a:xfrm>
            <a:off x="5247700" y="1220400"/>
            <a:ext cx="1300800" cy="334200"/>
          </a:xfrm>
          <a:prstGeom prst="straightConnector1">
            <a:avLst/>
          </a:prstGeom>
          <a:noFill/>
          <a:ln cap="flat" cmpd="sng" w="9525">
            <a:solidFill>
              <a:schemeClr val="dk2"/>
            </a:solidFill>
            <a:prstDash val="solid"/>
            <a:round/>
            <a:headEnd len="med" w="med" type="none"/>
            <a:tailEnd len="med" w="med" type="triangle"/>
          </a:ln>
        </p:spPr>
      </p:cxnSp>
      <p:cxnSp>
        <p:nvCxnSpPr>
          <p:cNvPr id="576" name="Google Shape;576;p35"/>
          <p:cNvCxnSpPr>
            <a:stCxn id="555" idx="3"/>
            <a:endCxn id="557" idx="1"/>
          </p:cNvCxnSpPr>
          <p:nvPr/>
        </p:nvCxnSpPr>
        <p:spPr>
          <a:xfrm>
            <a:off x="4838925" y="2531375"/>
            <a:ext cx="1329000" cy="493500"/>
          </a:xfrm>
          <a:prstGeom prst="straightConnector1">
            <a:avLst/>
          </a:prstGeom>
          <a:noFill/>
          <a:ln cap="flat" cmpd="sng" w="9525">
            <a:solidFill>
              <a:schemeClr val="dk2"/>
            </a:solidFill>
            <a:prstDash val="solid"/>
            <a:round/>
            <a:headEnd len="med" w="med" type="none"/>
            <a:tailEnd len="med" w="med" type="triangle"/>
          </a:ln>
        </p:spPr>
      </p:cxnSp>
      <p:cxnSp>
        <p:nvCxnSpPr>
          <p:cNvPr id="577" name="Google Shape;577;p35"/>
          <p:cNvCxnSpPr>
            <a:stCxn id="541" idx="1"/>
            <a:endCxn id="557" idx="3"/>
          </p:cNvCxnSpPr>
          <p:nvPr/>
        </p:nvCxnSpPr>
        <p:spPr>
          <a:xfrm flipH="1">
            <a:off x="6921200" y="2762275"/>
            <a:ext cx="904200" cy="262500"/>
          </a:xfrm>
          <a:prstGeom prst="straightConnector1">
            <a:avLst/>
          </a:prstGeom>
          <a:noFill/>
          <a:ln cap="flat" cmpd="sng" w="9525">
            <a:solidFill>
              <a:schemeClr val="dk2"/>
            </a:solidFill>
            <a:prstDash val="solid"/>
            <a:round/>
            <a:headEnd len="med" w="med" type="none"/>
            <a:tailEnd len="med" w="med" type="triangle"/>
          </a:ln>
        </p:spPr>
      </p:cxnSp>
      <p:cxnSp>
        <p:nvCxnSpPr>
          <p:cNvPr id="578" name="Google Shape;578;p35"/>
          <p:cNvCxnSpPr>
            <a:stCxn id="540" idx="1"/>
            <a:endCxn id="558" idx="3"/>
          </p:cNvCxnSpPr>
          <p:nvPr/>
        </p:nvCxnSpPr>
        <p:spPr>
          <a:xfrm rot="10800000">
            <a:off x="7301600" y="1554625"/>
            <a:ext cx="523800" cy="903300"/>
          </a:xfrm>
          <a:prstGeom prst="straightConnector1">
            <a:avLst/>
          </a:prstGeom>
          <a:noFill/>
          <a:ln cap="flat" cmpd="sng" w="9525">
            <a:solidFill>
              <a:schemeClr val="dk2"/>
            </a:solidFill>
            <a:prstDash val="solid"/>
            <a:round/>
            <a:headEnd len="med" w="med" type="none"/>
            <a:tailEnd len="med" w="med" type="triangle"/>
          </a:ln>
        </p:spPr>
      </p:cxnSp>
      <p:cxnSp>
        <p:nvCxnSpPr>
          <p:cNvPr id="579" name="Google Shape;579;p35"/>
          <p:cNvCxnSpPr>
            <a:stCxn id="542" idx="2"/>
            <a:endCxn id="566" idx="0"/>
          </p:cNvCxnSpPr>
          <p:nvPr/>
        </p:nvCxnSpPr>
        <p:spPr>
          <a:xfrm flipH="1">
            <a:off x="8202200" y="3195475"/>
            <a:ext cx="81600" cy="1204500"/>
          </a:xfrm>
          <a:prstGeom prst="straightConnector1">
            <a:avLst/>
          </a:prstGeom>
          <a:noFill/>
          <a:ln cap="flat" cmpd="sng" w="9525">
            <a:solidFill>
              <a:schemeClr val="dk2"/>
            </a:solidFill>
            <a:prstDash val="solid"/>
            <a:round/>
            <a:headEnd len="med" w="med" type="none"/>
            <a:tailEnd len="med" w="med" type="triangle"/>
          </a:ln>
        </p:spPr>
      </p:cxnSp>
      <p:cxnSp>
        <p:nvCxnSpPr>
          <p:cNvPr id="580" name="Google Shape;580;p35"/>
          <p:cNvCxnSpPr>
            <a:stCxn id="563" idx="3"/>
            <a:endCxn id="564" idx="1"/>
          </p:cNvCxnSpPr>
          <p:nvPr/>
        </p:nvCxnSpPr>
        <p:spPr>
          <a:xfrm>
            <a:off x="6824850" y="640500"/>
            <a:ext cx="1230000" cy="493500"/>
          </a:xfrm>
          <a:prstGeom prst="straightConnector1">
            <a:avLst/>
          </a:prstGeom>
          <a:noFill/>
          <a:ln cap="flat" cmpd="sng" w="9525">
            <a:solidFill>
              <a:schemeClr val="dk2"/>
            </a:solidFill>
            <a:prstDash val="solid"/>
            <a:round/>
            <a:headEnd len="med" w="med" type="none"/>
            <a:tailEnd len="med" w="med" type="triangle"/>
          </a:ln>
        </p:spPr>
      </p:cxnSp>
      <p:sp>
        <p:nvSpPr>
          <p:cNvPr id="581" name="Google Shape;581;p35"/>
          <p:cNvSpPr txBox="1"/>
          <p:nvPr/>
        </p:nvSpPr>
        <p:spPr>
          <a:xfrm>
            <a:off x="3203738" y="2691377"/>
            <a:ext cx="1530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00">
                <a:solidFill>
                  <a:srgbClr val="FF0000"/>
                </a:solidFill>
                <a:latin typeface="Lato"/>
                <a:ea typeface="Lato"/>
                <a:cs typeface="Lato"/>
                <a:sym typeface="Lato"/>
              </a:rPr>
              <a:t>Ethereum</a:t>
            </a:r>
            <a:endParaRPr sz="1600">
              <a:solidFill>
                <a:srgbClr val="FF0000"/>
              </a:solidFill>
              <a:latin typeface="Lato"/>
              <a:ea typeface="Lato"/>
              <a:cs typeface="Lato"/>
              <a:sym typeface="Lato"/>
            </a:endParaRPr>
          </a:p>
        </p:txBody>
      </p:sp>
      <p:sp>
        <p:nvSpPr>
          <p:cNvPr id="582" name="Google Shape;582;p35"/>
          <p:cNvSpPr txBox="1"/>
          <p:nvPr/>
        </p:nvSpPr>
        <p:spPr>
          <a:xfrm>
            <a:off x="7211588" y="155527"/>
            <a:ext cx="1530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600">
                <a:solidFill>
                  <a:srgbClr val="FF0000"/>
                </a:solidFill>
                <a:latin typeface="Lato"/>
                <a:ea typeface="Lato"/>
                <a:cs typeface="Lato"/>
                <a:sym typeface="Lato"/>
              </a:rPr>
              <a:t>Binance Smart Chain</a:t>
            </a:r>
            <a:endParaRPr sz="1600">
              <a:solidFill>
                <a:srgbClr val="FF0000"/>
              </a:solidFill>
              <a:latin typeface="Lato"/>
              <a:ea typeface="Lato"/>
              <a:cs typeface="Lato"/>
              <a:sym typeface="Lato"/>
            </a:endParaRPr>
          </a:p>
        </p:txBody>
      </p:sp>
      <p:sp>
        <p:nvSpPr>
          <p:cNvPr id="583" name="Google Shape;583;p35"/>
          <p:cNvSpPr txBox="1"/>
          <p:nvPr/>
        </p:nvSpPr>
        <p:spPr>
          <a:xfrm>
            <a:off x="7048088" y="4290502"/>
            <a:ext cx="1530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00">
                <a:solidFill>
                  <a:srgbClr val="FF0000"/>
                </a:solidFill>
                <a:latin typeface="Lato"/>
                <a:ea typeface="Lato"/>
                <a:cs typeface="Lato"/>
                <a:sym typeface="Lato"/>
              </a:rPr>
              <a:t>Solana</a:t>
            </a:r>
            <a:endParaRPr sz="1600">
              <a:solidFill>
                <a:srgbClr val="FF0000"/>
              </a:solidFill>
              <a:latin typeface="Lato"/>
              <a:ea typeface="Lato"/>
              <a:cs typeface="Lato"/>
              <a:sym typeface="Lato"/>
            </a:endParaRPr>
          </a:p>
        </p:txBody>
      </p:sp>
      <p:sp>
        <p:nvSpPr>
          <p:cNvPr id="584" name="Google Shape;584;p35"/>
          <p:cNvSpPr txBox="1"/>
          <p:nvPr/>
        </p:nvSpPr>
        <p:spPr>
          <a:xfrm rot="-1863984">
            <a:off x="3124612" y="1008149"/>
            <a:ext cx="1005172" cy="35407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chemeClr val="dk2"/>
                </a:solidFill>
                <a:latin typeface="Lato"/>
                <a:ea typeface="Lato"/>
                <a:cs typeface="Lato"/>
                <a:sym typeface="Lato"/>
              </a:rPr>
              <a:t>Se connecte</a:t>
            </a:r>
            <a:endParaRPr sz="1100">
              <a:solidFill>
                <a:schemeClr val="dk2"/>
              </a:solidFill>
              <a:latin typeface="Lato"/>
              <a:ea typeface="Lato"/>
              <a:cs typeface="Lato"/>
              <a:sym typeface="Lato"/>
            </a:endParaRPr>
          </a:p>
        </p:txBody>
      </p:sp>
      <p:sp>
        <p:nvSpPr>
          <p:cNvPr id="585" name="Google Shape;585;p35"/>
          <p:cNvSpPr txBox="1"/>
          <p:nvPr/>
        </p:nvSpPr>
        <p:spPr>
          <a:xfrm rot="-996747">
            <a:off x="6830212" y="2650980"/>
            <a:ext cx="1005259" cy="35404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chemeClr val="dk2"/>
                </a:solidFill>
                <a:latin typeface="Lato"/>
                <a:ea typeface="Lato"/>
                <a:cs typeface="Lato"/>
                <a:sym typeface="Lato"/>
              </a:rPr>
              <a:t>Se connecte</a:t>
            </a:r>
            <a:endParaRPr sz="1100">
              <a:solidFill>
                <a:schemeClr val="dk2"/>
              </a:solidFill>
              <a:latin typeface="Lato"/>
              <a:ea typeface="Lato"/>
              <a:cs typeface="Lato"/>
              <a:sym typeface="Lato"/>
            </a:endParaRPr>
          </a:p>
        </p:txBody>
      </p:sp>
      <p:sp>
        <p:nvSpPr>
          <p:cNvPr id="586" name="Google Shape;586;p35"/>
          <p:cNvSpPr txBox="1"/>
          <p:nvPr/>
        </p:nvSpPr>
        <p:spPr>
          <a:xfrm rot="1292459">
            <a:off x="5141000" y="2529723"/>
            <a:ext cx="870177" cy="69268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solidFill>
                  <a:schemeClr val="dk2"/>
                </a:solidFill>
                <a:latin typeface="Lato"/>
                <a:ea typeface="Lato"/>
                <a:cs typeface="Lato"/>
                <a:sym typeface="Lato"/>
              </a:rPr>
              <a:t>Bridge</a:t>
            </a:r>
            <a:endParaRPr sz="1100">
              <a:solidFill>
                <a:schemeClr val="dk2"/>
              </a:solidFill>
              <a:latin typeface="Lato"/>
              <a:ea typeface="Lato"/>
              <a:cs typeface="Lato"/>
              <a:sym typeface="Lato"/>
            </a:endParaRPr>
          </a:p>
          <a:p>
            <a:pPr indent="0" lvl="0" marL="0" rtl="0" algn="ctr">
              <a:spcBef>
                <a:spcPts val="0"/>
              </a:spcBef>
              <a:spcAft>
                <a:spcPts val="0"/>
              </a:spcAft>
              <a:buNone/>
            </a:pPr>
            <a:r>
              <a:rPr lang="fr" sz="1100">
                <a:solidFill>
                  <a:schemeClr val="dk2"/>
                </a:solidFill>
                <a:latin typeface="Lato"/>
                <a:ea typeface="Lato"/>
                <a:cs typeface="Lato"/>
                <a:sym typeface="Lato"/>
              </a:rPr>
              <a:t>Extra Blockchain</a:t>
            </a:r>
            <a:endParaRPr sz="1100">
              <a:solidFill>
                <a:schemeClr val="dk2"/>
              </a:solidFill>
              <a:latin typeface="Lato"/>
              <a:ea typeface="Lato"/>
              <a:cs typeface="Lato"/>
              <a:sym typeface="Lato"/>
            </a:endParaRPr>
          </a:p>
        </p:txBody>
      </p:sp>
      <p:sp>
        <p:nvSpPr>
          <p:cNvPr id="587" name="Google Shape;587;p35"/>
          <p:cNvSpPr txBox="1"/>
          <p:nvPr/>
        </p:nvSpPr>
        <p:spPr>
          <a:xfrm rot="1292739">
            <a:off x="6819523" y="622711"/>
            <a:ext cx="1260475" cy="52338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solidFill>
                  <a:schemeClr val="dk2"/>
                </a:solidFill>
                <a:latin typeface="Lato"/>
                <a:ea typeface="Lato"/>
                <a:cs typeface="Lato"/>
                <a:sym typeface="Lato"/>
              </a:rPr>
              <a:t>Bridge</a:t>
            </a:r>
            <a:endParaRPr sz="1100">
              <a:solidFill>
                <a:schemeClr val="dk2"/>
              </a:solidFill>
              <a:latin typeface="Lato"/>
              <a:ea typeface="Lato"/>
              <a:cs typeface="Lato"/>
              <a:sym typeface="Lato"/>
            </a:endParaRPr>
          </a:p>
          <a:p>
            <a:pPr indent="0" lvl="0" marL="0" rtl="0" algn="ctr">
              <a:spcBef>
                <a:spcPts val="0"/>
              </a:spcBef>
              <a:spcAft>
                <a:spcPts val="0"/>
              </a:spcAft>
              <a:buNone/>
            </a:pPr>
            <a:r>
              <a:rPr lang="fr" sz="1100">
                <a:solidFill>
                  <a:schemeClr val="dk2"/>
                </a:solidFill>
                <a:latin typeface="Lato"/>
                <a:ea typeface="Lato"/>
                <a:cs typeface="Lato"/>
                <a:sym typeface="Lato"/>
              </a:rPr>
              <a:t>Intra Blockchain</a:t>
            </a:r>
            <a:endParaRPr sz="1100">
              <a:solidFill>
                <a:schemeClr val="dk2"/>
              </a:solidFill>
              <a:latin typeface="Lato"/>
              <a:ea typeface="Lato"/>
              <a:cs typeface="Lato"/>
              <a:sym typeface="Lato"/>
            </a:endParaRPr>
          </a:p>
        </p:txBody>
      </p:sp>
      <p:pic>
        <p:nvPicPr>
          <p:cNvPr id="588" name="Google Shape;588;p35"/>
          <p:cNvPicPr preferRelativeResize="0"/>
          <p:nvPr/>
        </p:nvPicPr>
        <p:blipFill>
          <a:blip r:embed="rId3">
            <a:alphaModFix/>
          </a:blip>
          <a:stretch>
            <a:fillRect/>
          </a:stretch>
        </p:blipFill>
        <p:spPr>
          <a:xfrm>
            <a:off x="138875" y="4784600"/>
            <a:ext cx="1744050" cy="316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6"/>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Les protocoles</a:t>
            </a:r>
            <a:endParaRPr/>
          </a:p>
        </p:txBody>
      </p:sp>
      <p:pic>
        <p:nvPicPr>
          <p:cNvPr id="594" name="Google Shape;594;p36"/>
          <p:cNvPicPr preferRelativeResize="0"/>
          <p:nvPr/>
        </p:nvPicPr>
        <p:blipFill>
          <a:blip r:embed="rId3">
            <a:alphaModFix/>
          </a:blip>
          <a:stretch>
            <a:fillRect/>
          </a:stretch>
        </p:blipFill>
        <p:spPr>
          <a:xfrm>
            <a:off x="269300" y="249225"/>
            <a:ext cx="4848900" cy="880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protocoles</a:t>
            </a:r>
            <a:endParaRPr/>
          </a:p>
        </p:txBody>
      </p:sp>
      <p:sp>
        <p:nvSpPr>
          <p:cNvPr id="600" name="Google Shape;600;p37"/>
          <p:cNvSpPr txBox="1"/>
          <p:nvPr>
            <p:ph idx="1" type="body"/>
          </p:nvPr>
        </p:nvSpPr>
        <p:spPr>
          <a:xfrm>
            <a:off x="1303800" y="199397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protocole est une méthode standard qui permet la communication entre des processus, c'est-à-dire un ensemble de règles et de procédures à respecter pour émettre et recevoir des données sur un réseau.</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601" name="Google Shape;601;p37"/>
          <p:cNvPicPr preferRelativeResize="0"/>
          <p:nvPr/>
        </p:nvPicPr>
        <p:blipFill>
          <a:blip r:embed="rId3">
            <a:alphaModFix/>
          </a:blip>
          <a:stretch>
            <a:fillRect/>
          </a:stretch>
        </p:blipFill>
        <p:spPr>
          <a:xfrm>
            <a:off x="300925" y="4535575"/>
            <a:ext cx="1744050" cy="316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protocoles</a:t>
            </a:r>
            <a:endParaRPr/>
          </a:p>
        </p:txBody>
      </p:sp>
      <p:sp>
        <p:nvSpPr>
          <p:cNvPr id="607" name="Google Shape;607;p3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protocoles sont définis par des organismes de standardisation comme l’IETF.</a:t>
            </a:r>
            <a:endParaRPr/>
          </a:p>
          <a:p>
            <a:pPr indent="0" lvl="0" marL="0" rtl="0" algn="ctr">
              <a:spcBef>
                <a:spcPts val="1200"/>
              </a:spcBef>
              <a:spcAft>
                <a:spcPts val="1200"/>
              </a:spcAft>
              <a:buNone/>
            </a:pPr>
            <a:r>
              <a:rPr b="1" lang="fr"/>
              <a:t>L’Internet Engineering Task Force</a:t>
            </a:r>
            <a:endParaRPr b="1"/>
          </a:p>
        </p:txBody>
      </p:sp>
      <p:pic>
        <p:nvPicPr>
          <p:cNvPr id="608" name="Google Shape;608;p38"/>
          <p:cNvPicPr preferRelativeResize="0"/>
          <p:nvPr/>
        </p:nvPicPr>
        <p:blipFill>
          <a:blip r:embed="rId3">
            <a:alphaModFix/>
          </a:blip>
          <a:stretch>
            <a:fillRect/>
          </a:stretch>
        </p:blipFill>
        <p:spPr>
          <a:xfrm>
            <a:off x="2929302" y="2740857"/>
            <a:ext cx="3779502" cy="20041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3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L’IETF</a:t>
            </a:r>
            <a:endParaRPr/>
          </a:p>
        </p:txBody>
      </p:sp>
      <p:sp>
        <p:nvSpPr>
          <p:cNvPr id="614" name="Google Shape;614;p39"/>
          <p:cNvSpPr txBox="1"/>
          <p:nvPr>
            <p:ph idx="1" type="body"/>
          </p:nvPr>
        </p:nvSpPr>
        <p:spPr>
          <a:xfrm>
            <a:off x="843925" y="1597875"/>
            <a:ext cx="31242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L’IETF formalise par exemple le protocole TCP/IP à travers des documents publics, les RFC (Requests For Comments)</a:t>
            </a:r>
            <a:endParaRPr/>
          </a:p>
        </p:txBody>
      </p:sp>
      <p:pic>
        <p:nvPicPr>
          <p:cNvPr id="615" name="Google Shape;615;p39"/>
          <p:cNvPicPr preferRelativeResize="0"/>
          <p:nvPr/>
        </p:nvPicPr>
        <p:blipFill>
          <a:blip r:embed="rId3">
            <a:alphaModFix/>
          </a:blip>
          <a:stretch>
            <a:fillRect/>
          </a:stretch>
        </p:blipFill>
        <p:spPr>
          <a:xfrm>
            <a:off x="4934225" y="174851"/>
            <a:ext cx="3845875" cy="4356799"/>
          </a:xfrm>
          <a:prstGeom prst="rect">
            <a:avLst/>
          </a:prstGeom>
          <a:noFill/>
          <a:ln>
            <a:noFill/>
          </a:ln>
        </p:spPr>
      </p:pic>
      <p:sp>
        <p:nvSpPr>
          <p:cNvPr id="616" name="Google Shape;616;p39"/>
          <p:cNvSpPr txBox="1"/>
          <p:nvPr/>
        </p:nvSpPr>
        <p:spPr>
          <a:xfrm>
            <a:off x="5525250" y="4590975"/>
            <a:ext cx="3124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 sz="1300">
                <a:latin typeface="Nunito"/>
                <a:ea typeface="Nunito"/>
                <a:cs typeface="Nunito"/>
                <a:sym typeface="Nunito"/>
              </a:rPr>
              <a:t>RFC 1180 : </a:t>
            </a:r>
            <a:r>
              <a:rPr i="1" lang="fr" sz="1300" u="sng">
                <a:solidFill>
                  <a:schemeClr val="hlink"/>
                </a:solidFill>
                <a:latin typeface="Nunito"/>
                <a:ea typeface="Nunito"/>
                <a:cs typeface="Nunito"/>
                <a:sym typeface="Nunito"/>
                <a:hlinkClick r:id="rId4"/>
              </a:rPr>
              <a:t>https://www.rfc-editor.org/rfc/rfc1180</a:t>
            </a:r>
            <a:endParaRPr i="1" sz="1300">
              <a:latin typeface="Nunito"/>
              <a:ea typeface="Nunito"/>
              <a:cs typeface="Nunito"/>
              <a:sym typeface="Nunito"/>
            </a:endParaRPr>
          </a:p>
        </p:txBody>
      </p:sp>
      <p:cxnSp>
        <p:nvCxnSpPr>
          <p:cNvPr id="617" name="Google Shape;617;p39"/>
          <p:cNvCxnSpPr/>
          <p:nvPr/>
        </p:nvCxnSpPr>
        <p:spPr>
          <a:xfrm>
            <a:off x="4359925" y="261200"/>
            <a:ext cx="30300" cy="4631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organismes de régulation</a:t>
            </a:r>
            <a:endParaRPr/>
          </a:p>
        </p:txBody>
      </p:sp>
      <p:sp>
        <p:nvSpPr>
          <p:cNvPr id="623" name="Google Shape;623;p40"/>
          <p:cNvSpPr txBox="1"/>
          <p:nvPr>
            <p:ph idx="1" type="body"/>
          </p:nvPr>
        </p:nvSpPr>
        <p:spPr>
          <a:xfrm>
            <a:off x="1303800" y="1990050"/>
            <a:ext cx="7030500" cy="71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Les protocoles LAN, WAN, PAN sont formalisés par des organismes comme l’IEEE, l’ANSI etc..</a:t>
            </a:r>
            <a:endParaRPr/>
          </a:p>
        </p:txBody>
      </p:sp>
      <p:pic>
        <p:nvPicPr>
          <p:cNvPr id="624" name="Google Shape;624;p40"/>
          <p:cNvPicPr preferRelativeResize="0"/>
          <p:nvPr/>
        </p:nvPicPr>
        <p:blipFill>
          <a:blip r:embed="rId3">
            <a:alphaModFix/>
          </a:blip>
          <a:stretch>
            <a:fillRect/>
          </a:stretch>
        </p:blipFill>
        <p:spPr>
          <a:xfrm>
            <a:off x="1557475" y="2702250"/>
            <a:ext cx="2958216" cy="1664000"/>
          </a:xfrm>
          <a:prstGeom prst="rect">
            <a:avLst/>
          </a:prstGeom>
          <a:noFill/>
          <a:ln>
            <a:noFill/>
          </a:ln>
        </p:spPr>
      </p:pic>
      <p:pic>
        <p:nvPicPr>
          <p:cNvPr id="625" name="Google Shape;625;p40"/>
          <p:cNvPicPr preferRelativeResize="0"/>
          <p:nvPr/>
        </p:nvPicPr>
        <p:blipFill>
          <a:blip r:embed="rId4">
            <a:alphaModFix/>
          </a:blip>
          <a:stretch>
            <a:fillRect/>
          </a:stretch>
        </p:blipFill>
        <p:spPr>
          <a:xfrm>
            <a:off x="5043075" y="2702251"/>
            <a:ext cx="3720900" cy="1351925"/>
          </a:xfrm>
          <a:prstGeom prst="rect">
            <a:avLst/>
          </a:prstGeom>
          <a:noFill/>
          <a:ln>
            <a:noFill/>
          </a:ln>
        </p:spPr>
      </p:pic>
      <p:sp>
        <p:nvSpPr>
          <p:cNvPr id="626" name="Google Shape;626;p40"/>
          <p:cNvSpPr txBox="1"/>
          <p:nvPr/>
        </p:nvSpPr>
        <p:spPr>
          <a:xfrm>
            <a:off x="1303800" y="4460375"/>
            <a:ext cx="381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 sz="1200">
                <a:latin typeface="Nunito"/>
                <a:ea typeface="Nunito"/>
                <a:cs typeface="Nunito"/>
                <a:sym typeface="Nunito"/>
              </a:rPr>
              <a:t>Institute of Electrical and Electronics Engineers</a:t>
            </a:r>
            <a:endParaRPr i="1" sz="1200">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4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Catégorisation des protocoles</a:t>
            </a:r>
            <a:endParaRPr/>
          </a:p>
        </p:txBody>
      </p:sp>
      <p:sp>
        <p:nvSpPr>
          <p:cNvPr id="632" name="Google Shape;632;p41"/>
          <p:cNvSpPr/>
          <p:nvPr/>
        </p:nvSpPr>
        <p:spPr>
          <a:xfrm>
            <a:off x="3013950" y="1667625"/>
            <a:ext cx="3475800" cy="73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Protocole</a:t>
            </a:r>
            <a:endParaRPr/>
          </a:p>
        </p:txBody>
      </p:sp>
      <p:sp>
        <p:nvSpPr>
          <p:cNvPr id="633" name="Google Shape;633;p41"/>
          <p:cNvSpPr/>
          <p:nvPr/>
        </p:nvSpPr>
        <p:spPr>
          <a:xfrm>
            <a:off x="1663800" y="2833200"/>
            <a:ext cx="1320000" cy="592200"/>
          </a:xfrm>
          <a:prstGeom prst="snip1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Signalisation</a:t>
            </a:r>
            <a:endParaRPr sz="1200"/>
          </a:p>
        </p:txBody>
      </p:sp>
      <p:sp>
        <p:nvSpPr>
          <p:cNvPr id="634" name="Google Shape;634;p41"/>
          <p:cNvSpPr/>
          <p:nvPr/>
        </p:nvSpPr>
        <p:spPr>
          <a:xfrm>
            <a:off x="4091850" y="2833200"/>
            <a:ext cx="1320000" cy="592200"/>
          </a:xfrm>
          <a:prstGeom prst="snip1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Maintenance de la connexion</a:t>
            </a:r>
            <a:endParaRPr sz="1200"/>
          </a:p>
        </p:txBody>
      </p:sp>
      <p:sp>
        <p:nvSpPr>
          <p:cNvPr id="635" name="Google Shape;635;p41"/>
          <p:cNvSpPr/>
          <p:nvPr/>
        </p:nvSpPr>
        <p:spPr>
          <a:xfrm>
            <a:off x="6519800" y="2832950"/>
            <a:ext cx="1320000" cy="592200"/>
          </a:xfrm>
          <a:prstGeom prst="snip1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Fiabilité</a:t>
            </a:r>
            <a:endParaRPr sz="1200"/>
          </a:p>
        </p:txBody>
      </p:sp>
      <p:cxnSp>
        <p:nvCxnSpPr>
          <p:cNvPr id="636" name="Google Shape;636;p41"/>
          <p:cNvCxnSpPr>
            <a:stCxn id="632" idx="2"/>
            <a:endCxn id="633" idx="3"/>
          </p:cNvCxnSpPr>
          <p:nvPr/>
        </p:nvCxnSpPr>
        <p:spPr>
          <a:xfrm rot="5400000">
            <a:off x="3321900" y="1403175"/>
            <a:ext cx="432000" cy="2427900"/>
          </a:xfrm>
          <a:prstGeom prst="curvedConnector3">
            <a:avLst>
              <a:gd fmla="val 50009" name="adj1"/>
            </a:avLst>
          </a:prstGeom>
          <a:noFill/>
          <a:ln cap="flat" cmpd="sng" w="9525">
            <a:solidFill>
              <a:schemeClr val="dk2"/>
            </a:solidFill>
            <a:prstDash val="solid"/>
            <a:round/>
            <a:headEnd len="med" w="med" type="none"/>
            <a:tailEnd len="med" w="med" type="none"/>
          </a:ln>
        </p:spPr>
      </p:cxnSp>
      <p:cxnSp>
        <p:nvCxnSpPr>
          <p:cNvPr id="637" name="Google Shape;637;p41"/>
          <p:cNvCxnSpPr>
            <a:stCxn id="632" idx="2"/>
            <a:endCxn id="635" idx="3"/>
          </p:cNvCxnSpPr>
          <p:nvPr/>
        </p:nvCxnSpPr>
        <p:spPr>
          <a:xfrm flipH="1" rot="-5400000">
            <a:off x="5749950" y="1403025"/>
            <a:ext cx="431700" cy="2427900"/>
          </a:xfrm>
          <a:prstGeom prst="curvedConnector3">
            <a:avLst>
              <a:gd fmla="val 50014" name="adj1"/>
            </a:avLst>
          </a:prstGeom>
          <a:noFill/>
          <a:ln cap="flat" cmpd="sng" w="9525">
            <a:solidFill>
              <a:schemeClr val="dk2"/>
            </a:solidFill>
            <a:prstDash val="solid"/>
            <a:round/>
            <a:headEnd len="med" w="med" type="none"/>
            <a:tailEnd len="med" w="med" type="none"/>
          </a:ln>
        </p:spPr>
      </p:cxnSp>
      <p:cxnSp>
        <p:nvCxnSpPr>
          <p:cNvPr id="638" name="Google Shape;638;p41"/>
          <p:cNvCxnSpPr>
            <a:stCxn id="632" idx="2"/>
            <a:endCxn id="634" idx="3"/>
          </p:cNvCxnSpPr>
          <p:nvPr/>
        </p:nvCxnSpPr>
        <p:spPr>
          <a:xfrm>
            <a:off x="4751850" y="2401125"/>
            <a:ext cx="0" cy="432000"/>
          </a:xfrm>
          <a:prstGeom prst="straightConnector1">
            <a:avLst/>
          </a:prstGeom>
          <a:noFill/>
          <a:ln cap="flat" cmpd="sng" w="9525">
            <a:solidFill>
              <a:schemeClr val="dk2"/>
            </a:solidFill>
            <a:prstDash val="solid"/>
            <a:round/>
            <a:headEnd len="med" w="med" type="none"/>
            <a:tailEnd len="med" w="med" type="none"/>
          </a:ln>
        </p:spPr>
      </p:cxnSp>
      <p:sp>
        <p:nvSpPr>
          <p:cNvPr id="639" name="Google Shape;639;p41"/>
          <p:cNvSpPr txBox="1"/>
          <p:nvPr/>
        </p:nvSpPr>
        <p:spPr>
          <a:xfrm>
            <a:off x="1610550" y="3425475"/>
            <a:ext cx="1426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latin typeface="Nunito"/>
                <a:ea typeface="Nunito"/>
                <a:cs typeface="Nunito"/>
                <a:sym typeface="Nunito"/>
              </a:rPr>
              <a:t>“In-Band”</a:t>
            </a:r>
            <a:endParaRPr sz="1200">
              <a:latin typeface="Nunito"/>
              <a:ea typeface="Nunito"/>
              <a:cs typeface="Nunito"/>
              <a:sym typeface="Nunito"/>
            </a:endParaRPr>
          </a:p>
          <a:p>
            <a:pPr indent="0" lvl="0" marL="0" rtl="0" algn="ctr">
              <a:spcBef>
                <a:spcPts val="0"/>
              </a:spcBef>
              <a:spcAft>
                <a:spcPts val="0"/>
              </a:spcAft>
              <a:buNone/>
            </a:pPr>
            <a:r>
              <a:rPr lang="fr" sz="1200">
                <a:latin typeface="Nunito"/>
                <a:ea typeface="Nunito"/>
                <a:cs typeface="Nunito"/>
                <a:sym typeface="Nunito"/>
              </a:rPr>
              <a:t>“Out-of-Band”</a:t>
            </a:r>
            <a:endParaRPr sz="1200">
              <a:latin typeface="Nunito"/>
              <a:ea typeface="Nunito"/>
              <a:cs typeface="Nunito"/>
              <a:sym typeface="Nunito"/>
            </a:endParaRPr>
          </a:p>
        </p:txBody>
      </p:sp>
      <p:sp>
        <p:nvSpPr>
          <p:cNvPr id="640" name="Google Shape;640;p41"/>
          <p:cNvSpPr txBox="1"/>
          <p:nvPr/>
        </p:nvSpPr>
        <p:spPr>
          <a:xfrm>
            <a:off x="3844650" y="3425475"/>
            <a:ext cx="1948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latin typeface="Nunito"/>
                <a:ea typeface="Nunito"/>
                <a:cs typeface="Nunito"/>
                <a:sym typeface="Nunito"/>
              </a:rPr>
              <a:t>Orienté Connexion</a:t>
            </a:r>
            <a:endParaRPr sz="1200">
              <a:latin typeface="Nunito"/>
              <a:ea typeface="Nunito"/>
              <a:cs typeface="Nunito"/>
              <a:sym typeface="Nunito"/>
            </a:endParaRPr>
          </a:p>
          <a:p>
            <a:pPr indent="0" lvl="0" marL="0" rtl="0" algn="ctr">
              <a:spcBef>
                <a:spcPts val="0"/>
              </a:spcBef>
              <a:spcAft>
                <a:spcPts val="0"/>
              </a:spcAft>
              <a:buNone/>
            </a:pPr>
            <a:r>
              <a:rPr lang="fr" sz="1200">
                <a:latin typeface="Nunito"/>
                <a:ea typeface="Nunito"/>
                <a:cs typeface="Nunito"/>
                <a:sym typeface="Nunito"/>
              </a:rPr>
              <a:t>Non Orienté Connexion</a:t>
            </a:r>
            <a:endParaRPr sz="1200">
              <a:latin typeface="Nunito"/>
              <a:ea typeface="Nunito"/>
              <a:cs typeface="Nunito"/>
              <a:sym typeface="Nunito"/>
            </a:endParaRPr>
          </a:p>
        </p:txBody>
      </p:sp>
      <p:sp>
        <p:nvSpPr>
          <p:cNvPr id="641" name="Google Shape;641;p41"/>
          <p:cNvSpPr txBox="1"/>
          <p:nvPr/>
        </p:nvSpPr>
        <p:spPr>
          <a:xfrm>
            <a:off x="6466550" y="3425475"/>
            <a:ext cx="1426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latin typeface="Nunito"/>
                <a:ea typeface="Nunito"/>
                <a:cs typeface="Nunito"/>
                <a:sym typeface="Nunito"/>
              </a:rPr>
              <a:t>Fiable</a:t>
            </a:r>
            <a:endParaRPr sz="1200">
              <a:latin typeface="Nunito"/>
              <a:ea typeface="Nunito"/>
              <a:cs typeface="Nunito"/>
              <a:sym typeface="Nunito"/>
            </a:endParaRPr>
          </a:p>
          <a:p>
            <a:pPr indent="0" lvl="0" marL="0" rtl="0" algn="ctr">
              <a:spcBef>
                <a:spcPts val="0"/>
              </a:spcBef>
              <a:spcAft>
                <a:spcPts val="0"/>
              </a:spcAft>
              <a:buNone/>
            </a:pPr>
            <a:r>
              <a:rPr lang="fr" sz="1200">
                <a:latin typeface="Nunito"/>
                <a:ea typeface="Nunito"/>
                <a:cs typeface="Nunito"/>
                <a:sym typeface="Nunito"/>
              </a:rPr>
              <a:t>Non Fiable</a:t>
            </a:r>
            <a:endParaRPr sz="1200">
              <a:latin typeface="Nunito"/>
              <a:ea typeface="Nunito"/>
              <a:cs typeface="Nunito"/>
              <a:sym typeface="Nunito"/>
            </a:endParaRPr>
          </a:p>
        </p:txBody>
      </p:sp>
      <p:cxnSp>
        <p:nvCxnSpPr>
          <p:cNvPr id="642" name="Google Shape;642;p41"/>
          <p:cNvCxnSpPr>
            <a:stCxn id="634" idx="0"/>
            <a:endCxn id="635" idx="2"/>
          </p:cNvCxnSpPr>
          <p:nvPr/>
        </p:nvCxnSpPr>
        <p:spPr>
          <a:xfrm flipH="1" rot="10800000">
            <a:off x="5411850" y="3129000"/>
            <a:ext cx="1107900" cy="300"/>
          </a:xfrm>
          <a:prstGeom prst="straightConnector1">
            <a:avLst/>
          </a:prstGeom>
          <a:noFill/>
          <a:ln cap="flat" cmpd="sng" w="19050">
            <a:solidFill>
              <a:srgbClr val="FF0000"/>
            </a:solidFill>
            <a:prstDash val="dashDot"/>
            <a:round/>
            <a:headEnd len="med" w="med" type="stealth"/>
            <a:tailEnd len="med" w="med" type="stealth"/>
          </a:ln>
        </p:spPr>
      </p:cxnSp>
      <p:sp>
        <p:nvSpPr>
          <p:cNvPr id="643" name="Google Shape;643;p41"/>
          <p:cNvSpPr txBox="1"/>
          <p:nvPr/>
        </p:nvSpPr>
        <p:spPr>
          <a:xfrm>
            <a:off x="5305800" y="2882850"/>
            <a:ext cx="132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000">
                <a:solidFill>
                  <a:srgbClr val="FF0000"/>
                </a:solidFill>
                <a:latin typeface="Nunito"/>
                <a:ea typeface="Nunito"/>
                <a:cs typeface="Nunito"/>
                <a:sym typeface="Nunito"/>
              </a:rPr>
              <a:t>Peuvent être </a:t>
            </a:r>
            <a:endParaRPr b="1" sz="1000">
              <a:solidFill>
                <a:srgbClr val="FF0000"/>
              </a:solidFill>
              <a:latin typeface="Nunito"/>
              <a:ea typeface="Nunito"/>
              <a:cs typeface="Nunito"/>
              <a:sym typeface="Nunito"/>
            </a:endParaRPr>
          </a:p>
          <a:p>
            <a:pPr indent="0" lvl="0" marL="0" rtl="0" algn="ctr">
              <a:spcBef>
                <a:spcPts val="0"/>
              </a:spcBef>
              <a:spcAft>
                <a:spcPts val="0"/>
              </a:spcAft>
              <a:buNone/>
            </a:pPr>
            <a:r>
              <a:rPr b="1" lang="fr" sz="1000">
                <a:solidFill>
                  <a:srgbClr val="FF0000"/>
                </a:solidFill>
                <a:latin typeface="Nunito"/>
                <a:ea typeface="Nunito"/>
                <a:cs typeface="Nunito"/>
                <a:sym typeface="Nunito"/>
              </a:rPr>
              <a:t>liées</a:t>
            </a:r>
            <a:endParaRPr b="1" sz="1000">
              <a:solidFill>
                <a:srgbClr val="FF0000"/>
              </a:solidFill>
              <a:latin typeface="Nunito"/>
              <a:ea typeface="Nunito"/>
              <a:cs typeface="Nunito"/>
              <a:sym typeface="Nunito"/>
            </a:endParaRPr>
          </a:p>
        </p:txBody>
      </p:sp>
      <p:sp>
        <p:nvSpPr>
          <p:cNvPr id="644" name="Google Shape;644;p41"/>
          <p:cNvSpPr/>
          <p:nvPr/>
        </p:nvSpPr>
        <p:spPr>
          <a:xfrm>
            <a:off x="6891500" y="3938025"/>
            <a:ext cx="2199900" cy="79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t>Reprise sur erreur</a:t>
            </a:r>
            <a:endParaRPr sz="1100"/>
          </a:p>
          <a:p>
            <a:pPr indent="0" lvl="0" marL="0" rtl="0" algn="ctr">
              <a:spcBef>
                <a:spcPts val="0"/>
              </a:spcBef>
              <a:spcAft>
                <a:spcPts val="0"/>
              </a:spcAft>
              <a:buNone/>
            </a:pPr>
            <a:r>
              <a:rPr lang="fr" sz="1100"/>
              <a:t>Acknowledgement</a:t>
            </a:r>
            <a:endParaRPr sz="1100"/>
          </a:p>
          <a:p>
            <a:pPr indent="0" lvl="0" marL="0" rtl="0" algn="ctr">
              <a:spcBef>
                <a:spcPts val="0"/>
              </a:spcBef>
              <a:spcAft>
                <a:spcPts val="0"/>
              </a:spcAft>
              <a:buNone/>
            </a:pPr>
            <a:r>
              <a:rPr lang="fr" sz="1100"/>
              <a:t>Contrôle de flux</a:t>
            </a:r>
            <a:endParaRPr sz="1100"/>
          </a:p>
        </p:txBody>
      </p:sp>
      <p:cxnSp>
        <p:nvCxnSpPr>
          <p:cNvPr id="645" name="Google Shape;645;p41"/>
          <p:cNvCxnSpPr>
            <a:stCxn id="635" idx="0"/>
            <a:endCxn id="644" idx="0"/>
          </p:cNvCxnSpPr>
          <p:nvPr/>
        </p:nvCxnSpPr>
        <p:spPr>
          <a:xfrm>
            <a:off x="7839800" y="3129050"/>
            <a:ext cx="151800" cy="809100"/>
          </a:xfrm>
          <a:prstGeom prst="bent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protocoles</a:t>
            </a:r>
            <a:endParaRPr/>
          </a:p>
        </p:txBody>
      </p:sp>
      <p:sp>
        <p:nvSpPr>
          <p:cNvPr id="651" name="Google Shape;651;p42"/>
          <p:cNvSpPr/>
          <p:nvPr/>
        </p:nvSpPr>
        <p:spPr>
          <a:xfrm>
            <a:off x="1303800" y="1647025"/>
            <a:ext cx="3315000" cy="77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Les protocoles non orientés connexion</a:t>
            </a:r>
            <a:endParaRPr/>
          </a:p>
        </p:txBody>
      </p:sp>
      <p:sp>
        <p:nvSpPr>
          <p:cNvPr id="652" name="Google Shape;652;p42"/>
          <p:cNvSpPr/>
          <p:nvPr/>
        </p:nvSpPr>
        <p:spPr>
          <a:xfrm>
            <a:off x="4972950" y="1647025"/>
            <a:ext cx="3315000" cy="77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Les protocoles orientés connexion</a:t>
            </a:r>
            <a:endParaRPr/>
          </a:p>
        </p:txBody>
      </p:sp>
      <p:sp>
        <p:nvSpPr>
          <p:cNvPr id="653" name="Google Shape;653;p42"/>
          <p:cNvSpPr/>
          <p:nvPr/>
        </p:nvSpPr>
        <p:spPr>
          <a:xfrm>
            <a:off x="5324550" y="2632025"/>
            <a:ext cx="2611800" cy="169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Établit maintient et ferme un canal au préalable de l’envoi des données </a:t>
            </a:r>
            <a:endParaRPr/>
          </a:p>
          <a:p>
            <a:pPr indent="0" lvl="0" marL="0" rtl="0" algn="ctr">
              <a:spcBef>
                <a:spcPts val="0"/>
              </a:spcBef>
              <a:spcAft>
                <a:spcPts val="0"/>
              </a:spcAft>
              <a:buNone/>
            </a:pPr>
            <a:r>
              <a:rPr lang="fr"/>
              <a:t>(TCP, FTP)</a:t>
            </a:r>
            <a:endParaRPr/>
          </a:p>
        </p:txBody>
      </p:sp>
      <p:sp>
        <p:nvSpPr>
          <p:cNvPr id="654" name="Google Shape;654;p42"/>
          <p:cNvSpPr/>
          <p:nvPr/>
        </p:nvSpPr>
        <p:spPr>
          <a:xfrm>
            <a:off x="1655400" y="2632025"/>
            <a:ext cx="2611800" cy="169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Aucun mécanisme de maintenance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4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couches de protocole</a:t>
            </a:r>
            <a:endParaRPr/>
          </a:p>
        </p:txBody>
      </p:sp>
      <p:sp>
        <p:nvSpPr>
          <p:cNvPr id="660" name="Google Shape;660;p43"/>
          <p:cNvSpPr/>
          <p:nvPr/>
        </p:nvSpPr>
        <p:spPr>
          <a:xfrm>
            <a:off x="1140325" y="4359925"/>
            <a:ext cx="2169900" cy="36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Couche Physique</a:t>
            </a:r>
            <a:endParaRPr/>
          </a:p>
        </p:txBody>
      </p:sp>
      <p:sp>
        <p:nvSpPr>
          <p:cNvPr id="661" name="Google Shape;661;p43"/>
          <p:cNvSpPr/>
          <p:nvPr/>
        </p:nvSpPr>
        <p:spPr>
          <a:xfrm>
            <a:off x="1140325" y="3939725"/>
            <a:ext cx="2169900" cy="36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Couche Liaison</a:t>
            </a:r>
            <a:endParaRPr/>
          </a:p>
        </p:txBody>
      </p:sp>
      <p:sp>
        <p:nvSpPr>
          <p:cNvPr id="662" name="Google Shape;662;p43"/>
          <p:cNvSpPr/>
          <p:nvPr/>
        </p:nvSpPr>
        <p:spPr>
          <a:xfrm>
            <a:off x="1140325" y="3519525"/>
            <a:ext cx="2169900" cy="36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Couche Réseau</a:t>
            </a:r>
            <a:endParaRPr/>
          </a:p>
        </p:txBody>
      </p:sp>
      <p:sp>
        <p:nvSpPr>
          <p:cNvPr id="663" name="Google Shape;663;p43"/>
          <p:cNvSpPr/>
          <p:nvPr/>
        </p:nvSpPr>
        <p:spPr>
          <a:xfrm>
            <a:off x="1140325" y="3099325"/>
            <a:ext cx="2169900" cy="36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Couche Transport</a:t>
            </a:r>
            <a:endParaRPr/>
          </a:p>
        </p:txBody>
      </p:sp>
      <p:sp>
        <p:nvSpPr>
          <p:cNvPr id="664" name="Google Shape;664;p43"/>
          <p:cNvSpPr/>
          <p:nvPr/>
        </p:nvSpPr>
        <p:spPr>
          <a:xfrm>
            <a:off x="1140325" y="2679125"/>
            <a:ext cx="2169900" cy="36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Couche Session</a:t>
            </a:r>
            <a:endParaRPr/>
          </a:p>
        </p:txBody>
      </p:sp>
      <p:sp>
        <p:nvSpPr>
          <p:cNvPr id="665" name="Google Shape;665;p43"/>
          <p:cNvSpPr/>
          <p:nvPr/>
        </p:nvSpPr>
        <p:spPr>
          <a:xfrm>
            <a:off x="1140325" y="2258925"/>
            <a:ext cx="2169900" cy="36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Couche Présentation</a:t>
            </a:r>
            <a:endParaRPr/>
          </a:p>
        </p:txBody>
      </p:sp>
      <p:sp>
        <p:nvSpPr>
          <p:cNvPr id="666" name="Google Shape;666;p43"/>
          <p:cNvSpPr/>
          <p:nvPr/>
        </p:nvSpPr>
        <p:spPr>
          <a:xfrm>
            <a:off x="1140325" y="1838725"/>
            <a:ext cx="2169900" cy="36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Couche Application</a:t>
            </a:r>
            <a:endParaRPr/>
          </a:p>
        </p:txBody>
      </p:sp>
      <p:sp>
        <p:nvSpPr>
          <p:cNvPr id="667" name="Google Shape;667;p43"/>
          <p:cNvSpPr/>
          <p:nvPr/>
        </p:nvSpPr>
        <p:spPr>
          <a:xfrm>
            <a:off x="736775" y="1838725"/>
            <a:ext cx="341700" cy="28833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3"/>
          <p:cNvSpPr txBox="1"/>
          <p:nvPr/>
        </p:nvSpPr>
        <p:spPr>
          <a:xfrm rot="-5400000">
            <a:off x="-874625" y="3003325"/>
            <a:ext cx="285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 sz="1200">
                <a:latin typeface="Nunito"/>
                <a:ea typeface="Nunito"/>
                <a:cs typeface="Nunito"/>
                <a:sym typeface="Nunito"/>
              </a:rPr>
              <a:t>Modèle OSI</a:t>
            </a:r>
            <a:endParaRPr i="1" sz="1200">
              <a:latin typeface="Nunito"/>
              <a:ea typeface="Nunito"/>
              <a:cs typeface="Nunito"/>
              <a:sym typeface="Nunito"/>
            </a:endParaRPr>
          </a:p>
          <a:p>
            <a:pPr indent="0" lvl="0" marL="0" rtl="0" algn="ctr">
              <a:spcBef>
                <a:spcPts val="0"/>
              </a:spcBef>
              <a:spcAft>
                <a:spcPts val="0"/>
              </a:spcAft>
              <a:buNone/>
            </a:pPr>
            <a:r>
              <a:rPr i="1" lang="fr" sz="1200">
                <a:latin typeface="Nunito"/>
                <a:ea typeface="Nunito"/>
                <a:cs typeface="Nunito"/>
                <a:sym typeface="Nunito"/>
              </a:rPr>
              <a:t>(Open Systems Interconnection)</a:t>
            </a:r>
            <a:endParaRPr i="1" sz="1200">
              <a:latin typeface="Nunito"/>
              <a:ea typeface="Nunito"/>
              <a:cs typeface="Nunito"/>
              <a:sym typeface="Nunito"/>
            </a:endParaRPr>
          </a:p>
        </p:txBody>
      </p:sp>
      <p:sp>
        <p:nvSpPr>
          <p:cNvPr id="669" name="Google Shape;669;p43"/>
          <p:cNvSpPr/>
          <p:nvPr/>
        </p:nvSpPr>
        <p:spPr>
          <a:xfrm>
            <a:off x="3670175" y="3939725"/>
            <a:ext cx="2169900" cy="361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MAC</a:t>
            </a:r>
            <a:endParaRPr/>
          </a:p>
        </p:txBody>
      </p:sp>
      <p:sp>
        <p:nvSpPr>
          <p:cNvPr id="670" name="Google Shape;670;p43"/>
          <p:cNvSpPr/>
          <p:nvPr/>
        </p:nvSpPr>
        <p:spPr>
          <a:xfrm>
            <a:off x="3670175" y="3519525"/>
            <a:ext cx="2169900" cy="361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IP</a:t>
            </a:r>
            <a:endParaRPr/>
          </a:p>
        </p:txBody>
      </p:sp>
      <p:sp>
        <p:nvSpPr>
          <p:cNvPr id="671" name="Google Shape;671;p43"/>
          <p:cNvSpPr/>
          <p:nvPr/>
        </p:nvSpPr>
        <p:spPr>
          <a:xfrm>
            <a:off x="3670175" y="3792600"/>
            <a:ext cx="2169900" cy="2073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Liaison IP/MAC</a:t>
            </a:r>
            <a:endParaRPr sz="1200"/>
          </a:p>
        </p:txBody>
      </p:sp>
      <p:sp>
        <p:nvSpPr>
          <p:cNvPr id="672" name="Google Shape;672;p43"/>
          <p:cNvSpPr/>
          <p:nvPr/>
        </p:nvSpPr>
        <p:spPr>
          <a:xfrm>
            <a:off x="3670175" y="3099325"/>
            <a:ext cx="2169900" cy="361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Protocoles IP</a:t>
            </a:r>
            <a:endParaRPr/>
          </a:p>
        </p:txBody>
      </p:sp>
      <p:sp>
        <p:nvSpPr>
          <p:cNvPr id="673" name="Google Shape;673;p43"/>
          <p:cNvSpPr/>
          <p:nvPr/>
        </p:nvSpPr>
        <p:spPr>
          <a:xfrm>
            <a:off x="3670175" y="1838725"/>
            <a:ext cx="2169900" cy="12021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Protocoles applicatifs</a:t>
            </a:r>
            <a:endParaRPr sz="1200"/>
          </a:p>
        </p:txBody>
      </p:sp>
      <p:sp>
        <p:nvSpPr>
          <p:cNvPr id="674" name="Google Shape;674;p43"/>
          <p:cNvSpPr/>
          <p:nvPr/>
        </p:nvSpPr>
        <p:spPr>
          <a:xfrm>
            <a:off x="3670176" y="2896650"/>
            <a:ext cx="2169900" cy="271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Protocoles de sécurité</a:t>
            </a:r>
            <a:endParaRPr sz="1200"/>
          </a:p>
        </p:txBody>
      </p:sp>
      <p:sp>
        <p:nvSpPr>
          <p:cNvPr id="675" name="Google Shape;675;p43"/>
          <p:cNvSpPr/>
          <p:nvPr/>
        </p:nvSpPr>
        <p:spPr>
          <a:xfrm>
            <a:off x="3670175" y="3408525"/>
            <a:ext cx="2169900" cy="2073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Protocoles de diagnostic</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Internet</a:t>
            </a:r>
            <a:endParaRPr/>
          </a:p>
        </p:txBody>
      </p:sp>
      <p:sp>
        <p:nvSpPr>
          <p:cNvPr id="409" name="Google Shape;409;p2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Internet est un réseau informatique mondial constitué d’un ensemble de réseaux nationaux, régionaux et privés.</a:t>
            </a:r>
            <a:endParaRPr/>
          </a:p>
          <a:p>
            <a:pPr indent="0" lvl="0" marL="0" rtl="0" algn="l">
              <a:spcBef>
                <a:spcPts val="1200"/>
              </a:spcBef>
              <a:spcAft>
                <a:spcPts val="1200"/>
              </a:spcAft>
              <a:buNone/>
            </a:pPr>
            <a:r>
              <a:rPr lang="fr"/>
              <a:t>L’ensemble utilise un même protocole de communication TCP/IP (Transmission Control Protocol / Internet Protocol)</a:t>
            </a:r>
            <a:endParaRPr/>
          </a:p>
        </p:txBody>
      </p:sp>
      <p:pic>
        <p:nvPicPr>
          <p:cNvPr id="410" name="Google Shape;410;p26"/>
          <p:cNvPicPr preferRelativeResize="0"/>
          <p:nvPr/>
        </p:nvPicPr>
        <p:blipFill>
          <a:blip r:embed="rId3">
            <a:alphaModFix/>
          </a:blip>
          <a:stretch>
            <a:fillRect/>
          </a:stretch>
        </p:blipFill>
        <p:spPr>
          <a:xfrm>
            <a:off x="300925" y="4535575"/>
            <a:ext cx="1744050" cy="316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4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couches de protocole</a:t>
            </a:r>
            <a:endParaRPr/>
          </a:p>
        </p:txBody>
      </p:sp>
      <p:sp>
        <p:nvSpPr>
          <p:cNvPr id="681" name="Google Shape;681;p44"/>
          <p:cNvSpPr/>
          <p:nvPr/>
        </p:nvSpPr>
        <p:spPr>
          <a:xfrm>
            <a:off x="1140325" y="4359925"/>
            <a:ext cx="2169900" cy="36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Couche Physique</a:t>
            </a:r>
            <a:endParaRPr/>
          </a:p>
        </p:txBody>
      </p:sp>
      <p:sp>
        <p:nvSpPr>
          <p:cNvPr id="682" name="Google Shape;682;p44"/>
          <p:cNvSpPr/>
          <p:nvPr/>
        </p:nvSpPr>
        <p:spPr>
          <a:xfrm>
            <a:off x="1140325" y="3939725"/>
            <a:ext cx="2169900" cy="36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Couche Liaison</a:t>
            </a:r>
            <a:endParaRPr/>
          </a:p>
        </p:txBody>
      </p:sp>
      <p:sp>
        <p:nvSpPr>
          <p:cNvPr id="683" name="Google Shape;683;p44"/>
          <p:cNvSpPr/>
          <p:nvPr/>
        </p:nvSpPr>
        <p:spPr>
          <a:xfrm>
            <a:off x="1140325" y="3519525"/>
            <a:ext cx="2169900" cy="36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Couche Réseau</a:t>
            </a:r>
            <a:endParaRPr/>
          </a:p>
        </p:txBody>
      </p:sp>
      <p:sp>
        <p:nvSpPr>
          <p:cNvPr id="684" name="Google Shape;684;p44"/>
          <p:cNvSpPr/>
          <p:nvPr/>
        </p:nvSpPr>
        <p:spPr>
          <a:xfrm>
            <a:off x="1140325" y="3099325"/>
            <a:ext cx="2169900" cy="36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Couche Transport</a:t>
            </a:r>
            <a:endParaRPr/>
          </a:p>
        </p:txBody>
      </p:sp>
      <p:sp>
        <p:nvSpPr>
          <p:cNvPr id="685" name="Google Shape;685;p44"/>
          <p:cNvSpPr/>
          <p:nvPr/>
        </p:nvSpPr>
        <p:spPr>
          <a:xfrm>
            <a:off x="1140325" y="2679125"/>
            <a:ext cx="2169900" cy="36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Couche Session</a:t>
            </a:r>
            <a:endParaRPr/>
          </a:p>
        </p:txBody>
      </p:sp>
      <p:sp>
        <p:nvSpPr>
          <p:cNvPr id="686" name="Google Shape;686;p44"/>
          <p:cNvSpPr/>
          <p:nvPr/>
        </p:nvSpPr>
        <p:spPr>
          <a:xfrm>
            <a:off x="1140325" y="2258925"/>
            <a:ext cx="2169900" cy="36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Couche Présentation</a:t>
            </a:r>
            <a:endParaRPr/>
          </a:p>
        </p:txBody>
      </p:sp>
      <p:sp>
        <p:nvSpPr>
          <p:cNvPr id="687" name="Google Shape;687;p44"/>
          <p:cNvSpPr/>
          <p:nvPr/>
        </p:nvSpPr>
        <p:spPr>
          <a:xfrm>
            <a:off x="1140325" y="1838725"/>
            <a:ext cx="2169900" cy="36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Couche Application</a:t>
            </a:r>
            <a:endParaRPr/>
          </a:p>
        </p:txBody>
      </p:sp>
      <p:sp>
        <p:nvSpPr>
          <p:cNvPr id="688" name="Google Shape;688;p44"/>
          <p:cNvSpPr/>
          <p:nvPr/>
        </p:nvSpPr>
        <p:spPr>
          <a:xfrm>
            <a:off x="736775" y="1838725"/>
            <a:ext cx="341700" cy="28833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4"/>
          <p:cNvSpPr txBox="1"/>
          <p:nvPr/>
        </p:nvSpPr>
        <p:spPr>
          <a:xfrm rot="-5400000">
            <a:off x="-874625" y="3003325"/>
            <a:ext cx="285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 sz="1200">
                <a:latin typeface="Nunito"/>
                <a:ea typeface="Nunito"/>
                <a:cs typeface="Nunito"/>
                <a:sym typeface="Nunito"/>
              </a:rPr>
              <a:t>Modèle OSI</a:t>
            </a:r>
            <a:endParaRPr i="1" sz="1200">
              <a:latin typeface="Nunito"/>
              <a:ea typeface="Nunito"/>
              <a:cs typeface="Nunito"/>
              <a:sym typeface="Nunito"/>
            </a:endParaRPr>
          </a:p>
          <a:p>
            <a:pPr indent="0" lvl="0" marL="0" rtl="0" algn="ctr">
              <a:spcBef>
                <a:spcPts val="0"/>
              </a:spcBef>
              <a:spcAft>
                <a:spcPts val="0"/>
              </a:spcAft>
              <a:buNone/>
            </a:pPr>
            <a:r>
              <a:rPr i="1" lang="fr" sz="1200">
                <a:latin typeface="Nunito"/>
                <a:ea typeface="Nunito"/>
                <a:cs typeface="Nunito"/>
                <a:sym typeface="Nunito"/>
              </a:rPr>
              <a:t>(Open Systems Interconnection)</a:t>
            </a:r>
            <a:endParaRPr i="1" sz="1200">
              <a:latin typeface="Nunito"/>
              <a:ea typeface="Nunito"/>
              <a:cs typeface="Nunito"/>
              <a:sym typeface="Nunito"/>
            </a:endParaRPr>
          </a:p>
        </p:txBody>
      </p:sp>
      <p:sp>
        <p:nvSpPr>
          <p:cNvPr id="690" name="Google Shape;690;p44"/>
          <p:cNvSpPr/>
          <p:nvPr/>
        </p:nvSpPr>
        <p:spPr>
          <a:xfrm>
            <a:off x="3670175" y="3939725"/>
            <a:ext cx="2169900" cy="361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802.1x</a:t>
            </a:r>
            <a:endParaRPr/>
          </a:p>
        </p:txBody>
      </p:sp>
      <p:sp>
        <p:nvSpPr>
          <p:cNvPr id="691" name="Google Shape;691;p44"/>
          <p:cNvSpPr/>
          <p:nvPr/>
        </p:nvSpPr>
        <p:spPr>
          <a:xfrm>
            <a:off x="3670175" y="3519525"/>
            <a:ext cx="2169900" cy="361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IPv4, IPv6</a:t>
            </a:r>
            <a:endParaRPr/>
          </a:p>
        </p:txBody>
      </p:sp>
      <p:sp>
        <p:nvSpPr>
          <p:cNvPr id="692" name="Google Shape;692;p44"/>
          <p:cNvSpPr/>
          <p:nvPr/>
        </p:nvSpPr>
        <p:spPr>
          <a:xfrm>
            <a:off x="5238072" y="3728746"/>
            <a:ext cx="833700" cy="271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ARP</a:t>
            </a:r>
            <a:endParaRPr/>
          </a:p>
        </p:txBody>
      </p:sp>
      <p:sp>
        <p:nvSpPr>
          <p:cNvPr id="693" name="Google Shape;693;p44"/>
          <p:cNvSpPr/>
          <p:nvPr/>
        </p:nvSpPr>
        <p:spPr>
          <a:xfrm>
            <a:off x="3670175" y="3099325"/>
            <a:ext cx="2169900" cy="361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TCP, UDP</a:t>
            </a:r>
            <a:endParaRPr/>
          </a:p>
        </p:txBody>
      </p:sp>
      <p:sp>
        <p:nvSpPr>
          <p:cNvPr id="694" name="Google Shape;694;p44"/>
          <p:cNvSpPr/>
          <p:nvPr/>
        </p:nvSpPr>
        <p:spPr>
          <a:xfrm>
            <a:off x="3670175" y="1838725"/>
            <a:ext cx="2169900" cy="12021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FTP</a:t>
            </a:r>
            <a:endParaRPr sz="1200"/>
          </a:p>
          <a:p>
            <a:pPr indent="0" lvl="0" marL="0" rtl="0" algn="ctr">
              <a:spcBef>
                <a:spcPts val="0"/>
              </a:spcBef>
              <a:spcAft>
                <a:spcPts val="0"/>
              </a:spcAft>
              <a:buNone/>
            </a:pPr>
            <a:r>
              <a:rPr lang="fr" sz="1200"/>
              <a:t>Telnet</a:t>
            </a:r>
            <a:endParaRPr sz="1200"/>
          </a:p>
          <a:p>
            <a:pPr indent="0" lvl="0" marL="0" rtl="0" algn="ctr">
              <a:spcBef>
                <a:spcPts val="0"/>
              </a:spcBef>
              <a:spcAft>
                <a:spcPts val="0"/>
              </a:spcAft>
              <a:buNone/>
            </a:pPr>
            <a:r>
              <a:rPr lang="fr" sz="1200"/>
              <a:t>SMTP</a:t>
            </a:r>
            <a:endParaRPr sz="1200"/>
          </a:p>
          <a:p>
            <a:pPr indent="0" lvl="0" marL="0" rtl="0" algn="ctr">
              <a:spcBef>
                <a:spcPts val="0"/>
              </a:spcBef>
              <a:spcAft>
                <a:spcPts val="0"/>
              </a:spcAft>
              <a:buNone/>
            </a:pPr>
            <a:r>
              <a:rPr lang="fr" sz="1200"/>
              <a:t>DNS</a:t>
            </a:r>
            <a:endParaRPr sz="1200"/>
          </a:p>
          <a:p>
            <a:pPr indent="0" lvl="0" marL="0" rtl="0" algn="ctr">
              <a:spcBef>
                <a:spcPts val="0"/>
              </a:spcBef>
              <a:spcAft>
                <a:spcPts val="0"/>
              </a:spcAft>
              <a:buNone/>
            </a:pPr>
            <a:r>
              <a:rPr lang="fr" sz="1200"/>
              <a:t>HTTP…</a:t>
            </a:r>
            <a:endParaRPr sz="1200"/>
          </a:p>
          <a:p>
            <a:pPr indent="0" lvl="0" marL="0" rtl="0" algn="ctr">
              <a:spcBef>
                <a:spcPts val="0"/>
              </a:spcBef>
              <a:spcAft>
                <a:spcPts val="0"/>
              </a:spcAft>
              <a:buNone/>
            </a:pPr>
            <a:r>
              <a:t/>
            </a:r>
            <a:endParaRPr sz="1200"/>
          </a:p>
        </p:txBody>
      </p:sp>
      <p:sp>
        <p:nvSpPr>
          <p:cNvPr id="695" name="Google Shape;695;p44"/>
          <p:cNvSpPr/>
          <p:nvPr/>
        </p:nvSpPr>
        <p:spPr>
          <a:xfrm>
            <a:off x="3670174" y="2896650"/>
            <a:ext cx="689700" cy="271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TLS</a:t>
            </a:r>
            <a:endParaRPr/>
          </a:p>
        </p:txBody>
      </p:sp>
      <p:sp>
        <p:nvSpPr>
          <p:cNvPr id="696" name="Google Shape;696;p44"/>
          <p:cNvSpPr/>
          <p:nvPr/>
        </p:nvSpPr>
        <p:spPr>
          <a:xfrm>
            <a:off x="5063025" y="2896650"/>
            <a:ext cx="770700" cy="271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SSL</a:t>
            </a:r>
            <a:endParaRPr/>
          </a:p>
        </p:txBody>
      </p:sp>
      <p:sp>
        <p:nvSpPr>
          <p:cNvPr id="697" name="Google Shape;697;p44"/>
          <p:cNvSpPr/>
          <p:nvPr/>
        </p:nvSpPr>
        <p:spPr>
          <a:xfrm>
            <a:off x="5238072" y="3344625"/>
            <a:ext cx="833700" cy="271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ICMP</a:t>
            </a:r>
            <a:endParaRPr/>
          </a:p>
        </p:txBody>
      </p:sp>
      <p:cxnSp>
        <p:nvCxnSpPr>
          <p:cNvPr id="698" name="Google Shape;698;p44"/>
          <p:cNvCxnSpPr/>
          <p:nvPr/>
        </p:nvCxnSpPr>
        <p:spPr>
          <a:xfrm rot="10800000">
            <a:off x="5063033" y="2340830"/>
            <a:ext cx="1707900" cy="9900"/>
          </a:xfrm>
          <a:prstGeom prst="straightConnector1">
            <a:avLst/>
          </a:prstGeom>
          <a:noFill/>
          <a:ln cap="flat" cmpd="sng" w="9525">
            <a:solidFill>
              <a:schemeClr val="dk2"/>
            </a:solidFill>
            <a:prstDash val="solid"/>
            <a:round/>
            <a:headEnd len="med" w="med" type="none"/>
            <a:tailEnd len="med" w="med" type="triangle"/>
          </a:ln>
        </p:spPr>
      </p:cxnSp>
      <p:sp>
        <p:nvSpPr>
          <p:cNvPr id="699" name="Google Shape;699;p44"/>
          <p:cNvSpPr txBox="1"/>
          <p:nvPr/>
        </p:nvSpPr>
        <p:spPr>
          <a:xfrm>
            <a:off x="6690571" y="2139775"/>
            <a:ext cx="230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Nunito"/>
                <a:ea typeface="Nunito"/>
                <a:cs typeface="Nunito"/>
                <a:sym typeface="Nunito"/>
              </a:rPr>
              <a:t>Simple Mail Transfer Protocol</a:t>
            </a:r>
            <a:endParaRPr sz="1200">
              <a:latin typeface="Nunito"/>
              <a:ea typeface="Nunito"/>
              <a:cs typeface="Nunito"/>
              <a:sym typeface="Nunito"/>
            </a:endParaRPr>
          </a:p>
        </p:txBody>
      </p:sp>
      <p:cxnSp>
        <p:nvCxnSpPr>
          <p:cNvPr id="700" name="Google Shape;700;p44"/>
          <p:cNvCxnSpPr>
            <a:stCxn id="701" idx="1"/>
            <a:endCxn id="697" idx="3"/>
          </p:cNvCxnSpPr>
          <p:nvPr/>
        </p:nvCxnSpPr>
        <p:spPr>
          <a:xfrm rot="10800000">
            <a:off x="6071754" y="3480217"/>
            <a:ext cx="789600" cy="0"/>
          </a:xfrm>
          <a:prstGeom prst="straightConnector1">
            <a:avLst/>
          </a:prstGeom>
          <a:noFill/>
          <a:ln cap="flat" cmpd="sng" w="9525">
            <a:solidFill>
              <a:schemeClr val="dk2"/>
            </a:solidFill>
            <a:prstDash val="solid"/>
            <a:round/>
            <a:headEnd len="med" w="med" type="none"/>
            <a:tailEnd len="med" w="med" type="triangle"/>
          </a:ln>
        </p:spPr>
      </p:cxnSp>
      <p:sp>
        <p:nvSpPr>
          <p:cNvPr id="701" name="Google Shape;701;p44"/>
          <p:cNvSpPr txBox="1"/>
          <p:nvPr/>
        </p:nvSpPr>
        <p:spPr>
          <a:xfrm>
            <a:off x="6861354" y="3310867"/>
            <a:ext cx="230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latin typeface="Nunito"/>
                <a:ea typeface="Nunito"/>
                <a:cs typeface="Nunito"/>
                <a:sym typeface="Nunito"/>
              </a:rPr>
              <a:t>Internet Control Message Protocol</a:t>
            </a:r>
            <a:endParaRPr sz="1000">
              <a:latin typeface="Nunito"/>
              <a:ea typeface="Nunito"/>
              <a:cs typeface="Nunito"/>
              <a:sym typeface="Nunito"/>
            </a:endParaRPr>
          </a:p>
        </p:txBody>
      </p:sp>
      <p:sp>
        <p:nvSpPr>
          <p:cNvPr id="702" name="Google Shape;702;p44"/>
          <p:cNvSpPr txBox="1"/>
          <p:nvPr/>
        </p:nvSpPr>
        <p:spPr>
          <a:xfrm>
            <a:off x="6943429" y="3694992"/>
            <a:ext cx="230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latin typeface="Nunito"/>
                <a:ea typeface="Nunito"/>
                <a:cs typeface="Nunito"/>
                <a:sym typeface="Nunito"/>
              </a:rPr>
              <a:t>Address Resolution Protocol</a:t>
            </a:r>
            <a:endParaRPr sz="1000">
              <a:latin typeface="Nunito"/>
              <a:ea typeface="Nunito"/>
              <a:cs typeface="Nunito"/>
              <a:sym typeface="Nunito"/>
            </a:endParaRPr>
          </a:p>
        </p:txBody>
      </p:sp>
      <p:cxnSp>
        <p:nvCxnSpPr>
          <p:cNvPr id="703" name="Google Shape;703;p44"/>
          <p:cNvCxnSpPr>
            <a:stCxn id="702" idx="1"/>
            <a:endCxn id="692" idx="3"/>
          </p:cNvCxnSpPr>
          <p:nvPr/>
        </p:nvCxnSpPr>
        <p:spPr>
          <a:xfrm rot="10800000">
            <a:off x="6071629" y="3864342"/>
            <a:ext cx="8718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4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Configurer un protocole TCP/IP</a:t>
            </a:r>
            <a:endParaRPr/>
          </a:p>
        </p:txBody>
      </p:sp>
      <p:sp>
        <p:nvSpPr>
          <p:cNvPr id="709" name="Google Shape;709;p45"/>
          <p:cNvSpPr txBox="1"/>
          <p:nvPr>
            <p:ph idx="1" type="body"/>
          </p:nvPr>
        </p:nvSpPr>
        <p:spPr>
          <a:xfrm>
            <a:off x="1303800" y="1990050"/>
            <a:ext cx="7030500" cy="58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Pour configurer le protocole TCP/IP sur un ordinateur, il vous faut 3 sous-composantes : </a:t>
            </a:r>
            <a:endParaRPr/>
          </a:p>
        </p:txBody>
      </p:sp>
      <p:sp>
        <p:nvSpPr>
          <p:cNvPr id="710" name="Google Shape;710;p45"/>
          <p:cNvSpPr/>
          <p:nvPr/>
        </p:nvSpPr>
        <p:spPr>
          <a:xfrm>
            <a:off x="2581800" y="2461250"/>
            <a:ext cx="4018500" cy="47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Une adresse IP</a:t>
            </a:r>
            <a:endParaRPr/>
          </a:p>
        </p:txBody>
      </p:sp>
      <p:sp>
        <p:nvSpPr>
          <p:cNvPr id="711" name="Google Shape;711;p45"/>
          <p:cNvSpPr/>
          <p:nvPr/>
        </p:nvSpPr>
        <p:spPr>
          <a:xfrm>
            <a:off x="2581800" y="3024750"/>
            <a:ext cx="4018500" cy="47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Un masque de sous-réseau</a:t>
            </a:r>
            <a:endParaRPr/>
          </a:p>
        </p:txBody>
      </p:sp>
      <p:sp>
        <p:nvSpPr>
          <p:cNvPr id="712" name="Google Shape;712;p45"/>
          <p:cNvSpPr/>
          <p:nvPr/>
        </p:nvSpPr>
        <p:spPr>
          <a:xfrm>
            <a:off x="2581800" y="3588250"/>
            <a:ext cx="4018500" cy="47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Une passerelle par défaut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46"/>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Les adresses IP</a:t>
            </a:r>
            <a:endParaRPr/>
          </a:p>
        </p:txBody>
      </p:sp>
      <p:pic>
        <p:nvPicPr>
          <p:cNvPr id="718" name="Google Shape;718;p46"/>
          <p:cNvPicPr preferRelativeResize="0"/>
          <p:nvPr/>
        </p:nvPicPr>
        <p:blipFill>
          <a:blip r:embed="rId3">
            <a:alphaModFix/>
          </a:blip>
          <a:stretch>
            <a:fillRect/>
          </a:stretch>
        </p:blipFill>
        <p:spPr>
          <a:xfrm>
            <a:off x="269300" y="249225"/>
            <a:ext cx="4848900" cy="880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4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adresses IP</a:t>
            </a:r>
            <a:endParaRPr/>
          </a:p>
        </p:txBody>
      </p:sp>
      <p:sp>
        <p:nvSpPr>
          <p:cNvPr id="724" name="Google Shape;724;p47"/>
          <p:cNvSpPr txBox="1"/>
          <p:nvPr>
            <p:ph idx="1" type="body"/>
          </p:nvPr>
        </p:nvSpPr>
        <p:spPr>
          <a:xfrm>
            <a:off x="1303800" y="1456650"/>
            <a:ext cx="7030500" cy="93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Les adresses IP servent aux ordinateurs du réseau pour communiquer entre eux, ainsi chaque ordinateur d’un réseau possède une adresse IP unique sur ce réseau. Elles sont composées de 4 nombres entiers entre 0 et 255 et notées sous la forme xxx.xxx.xxx.xxx</a:t>
            </a:r>
            <a:endParaRPr/>
          </a:p>
        </p:txBody>
      </p:sp>
      <p:pic>
        <p:nvPicPr>
          <p:cNvPr id="725" name="Google Shape;725;p47"/>
          <p:cNvPicPr preferRelativeResize="0"/>
          <p:nvPr/>
        </p:nvPicPr>
        <p:blipFill>
          <a:blip r:embed="rId3">
            <a:alphaModFix/>
          </a:blip>
          <a:stretch>
            <a:fillRect/>
          </a:stretch>
        </p:blipFill>
        <p:spPr>
          <a:xfrm>
            <a:off x="300925" y="4535575"/>
            <a:ext cx="1744050" cy="316550"/>
          </a:xfrm>
          <a:prstGeom prst="rect">
            <a:avLst/>
          </a:prstGeom>
          <a:noFill/>
          <a:ln>
            <a:noFill/>
          </a:ln>
        </p:spPr>
      </p:pic>
      <p:pic>
        <p:nvPicPr>
          <p:cNvPr id="726" name="Google Shape;726;p47"/>
          <p:cNvPicPr preferRelativeResize="0"/>
          <p:nvPr/>
        </p:nvPicPr>
        <p:blipFill>
          <a:blip r:embed="rId4">
            <a:alphaModFix/>
          </a:blip>
          <a:stretch>
            <a:fillRect/>
          </a:stretch>
        </p:blipFill>
        <p:spPr>
          <a:xfrm>
            <a:off x="2532125" y="2390850"/>
            <a:ext cx="4079751" cy="2447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adresses IP</a:t>
            </a:r>
            <a:endParaRPr/>
          </a:p>
        </p:txBody>
      </p:sp>
      <p:sp>
        <p:nvSpPr>
          <p:cNvPr id="732" name="Google Shape;732;p48"/>
          <p:cNvSpPr txBox="1"/>
          <p:nvPr>
            <p:ph idx="1" type="body"/>
          </p:nvPr>
        </p:nvSpPr>
        <p:spPr>
          <a:xfrm>
            <a:off x="1056750" y="1386350"/>
            <a:ext cx="7030500" cy="5223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fr" sz="2300"/>
              <a:t>172  .  16  .  254  .  1</a:t>
            </a:r>
            <a:endParaRPr sz="2300"/>
          </a:p>
        </p:txBody>
      </p:sp>
      <p:sp>
        <p:nvSpPr>
          <p:cNvPr id="733" name="Google Shape;733;p48"/>
          <p:cNvSpPr/>
          <p:nvPr/>
        </p:nvSpPr>
        <p:spPr>
          <a:xfrm rot="-5400000">
            <a:off x="4254475" y="913250"/>
            <a:ext cx="140700" cy="2160000"/>
          </a:xfrm>
          <a:prstGeom prst="leftBrace">
            <a:avLst>
              <a:gd fmla="val 50000" name="adj1"/>
              <a:gd fmla="val 50694"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8"/>
          <p:cNvSpPr/>
          <p:nvPr/>
        </p:nvSpPr>
        <p:spPr>
          <a:xfrm rot="-5400000">
            <a:off x="5727900" y="1695950"/>
            <a:ext cx="108900" cy="594600"/>
          </a:xfrm>
          <a:prstGeom prst="leftBrace">
            <a:avLst>
              <a:gd fmla="val 50000" name="adj1"/>
              <a:gd fmla="val 47305"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txBox="1"/>
          <p:nvPr/>
        </p:nvSpPr>
        <p:spPr>
          <a:xfrm>
            <a:off x="3691975" y="2077850"/>
            <a:ext cx="126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Nunito"/>
                <a:ea typeface="Nunito"/>
                <a:cs typeface="Nunito"/>
                <a:sym typeface="Nunito"/>
              </a:rPr>
              <a:t>Partie réseau</a:t>
            </a:r>
            <a:endParaRPr>
              <a:latin typeface="Nunito"/>
              <a:ea typeface="Nunito"/>
              <a:cs typeface="Nunito"/>
              <a:sym typeface="Nunito"/>
            </a:endParaRPr>
          </a:p>
        </p:txBody>
      </p:sp>
      <p:sp>
        <p:nvSpPr>
          <p:cNvPr id="736" name="Google Shape;736;p48"/>
          <p:cNvSpPr txBox="1"/>
          <p:nvPr/>
        </p:nvSpPr>
        <p:spPr>
          <a:xfrm>
            <a:off x="5192700" y="2077850"/>
            <a:ext cx="117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latin typeface="Nunito"/>
                <a:ea typeface="Nunito"/>
                <a:cs typeface="Nunito"/>
                <a:sym typeface="Nunito"/>
              </a:rPr>
              <a:t>Partie hôte</a:t>
            </a:r>
            <a:endParaRPr>
              <a:latin typeface="Nunito"/>
              <a:ea typeface="Nunito"/>
              <a:cs typeface="Nunito"/>
              <a:sym typeface="Nunito"/>
            </a:endParaRPr>
          </a:p>
        </p:txBody>
      </p:sp>
      <p:sp>
        <p:nvSpPr>
          <p:cNvPr id="737" name="Google Shape;737;p48"/>
          <p:cNvSpPr txBox="1"/>
          <p:nvPr/>
        </p:nvSpPr>
        <p:spPr>
          <a:xfrm>
            <a:off x="482200" y="2692300"/>
            <a:ext cx="839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Nunito"/>
                <a:ea typeface="Nunito"/>
                <a:cs typeface="Nunito"/>
                <a:sym typeface="Nunito"/>
              </a:rPr>
              <a:t>Adresse Réseau : Adresse ou la partie hôte est </a:t>
            </a:r>
            <a:r>
              <a:rPr b="1" lang="fr">
                <a:latin typeface="Nunito"/>
                <a:ea typeface="Nunito"/>
                <a:cs typeface="Nunito"/>
                <a:sym typeface="Nunito"/>
              </a:rPr>
              <a:t>nulle </a:t>
            </a:r>
            <a:r>
              <a:rPr lang="fr">
                <a:latin typeface="Nunito"/>
                <a:ea typeface="Nunito"/>
                <a:cs typeface="Nunito"/>
                <a:sym typeface="Nunito"/>
              </a:rPr>
              <a:t>(ex : 172.16.254.</a:t>
            </a:r>
            <a:r>
              <a:rPr b="1" lang="fr">
                <a:solidFill>
                  <a:srgbClr val="FF0000"/>
                </a:solidFill>
                <a:latin typeface="Nunito"/>
                <a:ea typeface="Nunito"/>
                <a:cs typeface="Nunito"/>
                <a:sym typeface="Nunito"/>
              </a:rPr>
              <a:t>0</a:t>
            </a:r>
            <a:r>
              <a:rPr lang="fr">
                <a:latin typeface="Nunito"/>
                <a:ea typeface="Nunito"/>
                <a:cs typeface="Nunito"/>
                <a:sym typeface="Nunito"/>
              </a:rPr>
              <a:t>) Cette adresse ne peut être attribuée à aucun des ordinateurs du réseau.</a:t>
            </a:r>
            <a:endParaRPr>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4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adresses IP</a:t>
            </a:r>
            <a:endParaRPr/>
          </a:p>
        </p:txBody>
      </p:sp>
      <p:sp>
        <p:nvSpPr>
          <p:cNvPr id="743" name="Google Shape;743;p49"/>
          <p:cNvSpPr txBox="1"/>
          <p:nvPr>
            <p:ph idx="1" type="body"/>
          </p:nvPr>
        </p:nvSpPr>
        <p:spPr>
          <a:xfrm>
            <a:off x="1303800" y="1793963"/>
            <a:ext cx="7030500" cy="42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L’ICANN est chargée d’attribuer des adresses IP publiques.</a:t>
            </a:r>
            <a:endParaRPr/>
          </a:p>
        </p:txBody>
      </p:sp>
      <p:pic>
        <p:nvPicPr>
          <p:cNvPr id="744" name="Google Shape;744;p49"/>
          <p:cNvPicPr preferRelativeResize="0"/>
          <p:nvPr/>
        </p:nvPicPr>
        <p:blipFill>
          <a:blip r:embed="rId3">
            <a:alphaModFix/>
          </a:blip>
          <a:stretch>
            <a:fillRect/>
          </a:stretch>
        </p:blipFill>
        <p:spPr>
          <a:xfrm>
            <a:off x="3523038" y="2410950"/>
            <a:ext cx="2097924" cy="1669600"/>
          </a:xfrm>
          <a:prstGeom prst="rect">
            <a:avLst/>
          </a:prstGeom>
          <a:noFill/>
          <a:ln>
            <a:noFill/>
          </a:ln>
        </p:spPr>
      </p:pic>
      <p:sp>
        <p:nvSpPr>
          <p:cNvPr id="745" name="Google Shape;745;p49"/>
          <p:cNvSpPr txBox="1"/>
          <p:nvPr/>
        </p:nvSpPr>
        <p:spPr>
          <a:xfrm>
            <a:off x="1935000" y="4138900"/>
            <a:ext cx="527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
                <a:latin typeface="Nunito"/>
                <a:ea typeface="Nunito"/>
                <a:cs typeface="Nunito"/>
                <a:sym typeface="Nunito"/>
              </a:rPr>
              <a:t>Internet Corporation for Assigned Names and Numbers</a:t>
            </a:r>
            <a:endParaRPr i="1">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5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adresses IP publiques et privées</a:t>
            </a:r>
            <a:endParaRPr/>
          </a:p>
        </p:txBody>
      </p:sp>
      <p:pic>
        <p:nvPicPr>
          <p:cNvPr id="751" name="Google Shape;751;p50"/>
          <p:cNvPicPr preferRelativeResize="0"/>
          <p:nvPr/>
        </p:nvPicPr>
        <p:blipFill>
          <a:blip r:embed="rId3">
            <a:alphaModFix/>
          </a:blip>
          <a:stretch>
            <a:fillRect/>
          </a:stretch>
        </p:blipFill>
        <p:spPr>
          <a:xfrm>
            <a:off x="2839975" y="1217850"/>
            <a:ext cx="3464050" cy="3777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51"/>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Les masques de sous réseau</a:t>
            </a:r>
            <a:endParaRPr/>
          </a:p>
        </p:txBody>
      </p:sp>
      <p:pic>
        <p:nvPicPr>
          <p:cNvPr id="757" name="Google Shape;757;p51"/>
          <p:cNvPicPr preferRelativeResize="0"/>
          <p:nvPr/>
        </p:nvPicPr>
        <p:blipFill>
          <a:blip r:embed="rId3">
            <a:alphaModFix/>
          </a:blip>
          <a:stretch>
            <a:fillRect/>
          </a:stretch>
        </p:blipFill>
        <p:spPr>
          <a:xfrm>
            <a:off x="269300" y="249225"/>
            <a:ext cx="4848900" cy="880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5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masques de sous réseau</a:t>
            </a:r>
            <a:endParaRPr/>
          </a:p>
        </p:txBody>
      </p:sp>
      <p:sp>
        <p:nvSpPr>
          <p:cNvPr id="763" name="Google Shape;763;p52"/>
          <p:cNvSpPr txBox="1"/>
          <p:nvPr>
            <p:ph idx="1" type="body"/>
          </p:nvPr>
        </p:nvSpPr>
        <p:spPr>
          <a:xfrm>
            <a:off x="1056750" y="1386350"/>
            <a:ext cx="7030500" cy="5223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fr" sz="2300"/>
              <a:t>172  .  16  .  254  .  1</a:t>
            </a:r>
            <a:endParaRPr sz="2300"/>
          </a:p>
        </p:txBody>
      </p:sp>
      <p:sp>
        <p:nvSpPr>
          <p:cNvPr id="764" name="Google Shape;764;p52"/>
          <p:cNvSpPr/>
          <p:nvPr/>
        </p:nvSpPr>
        <p:spPr>
          <a:xfrm rot="-5400000">
            <a:off x="4254475" y="913250"/>
            <a:ext cx="140700" cy="2160000"/>
          </a:xfrm>
          <a:prstGeom prst="leftBrace">
            <a:avLst>
              <a:gd fmla="val 50000" name="adj1"/>
              <a:gd fmla="val 50694"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2"/>
          <p:cNvSpPr/>
          <p:nvPr/>
        </p:nvSpPr>
        <p:spPr>
          <a:xfrm rot="-5400000">
            <a:off x="5727900" y="1695950"/>
            <a:ext cx="108900" cy="594600"/>
          </a:xfrm>
          <a:prstGeom prst="leftBrace">
            <a:avLst>
              <a:gd fmla="val 50000" name="adj1"/>
              <a:gd fmla="val 47305"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2"/>
          <p:cNvSpPr txBox="1"/>
          <p:nvPr/>
        </p:nvSpPr>
        <p:spPr>
          <a:xfrm>
            <a:off x="3691975" y="2077850"/>
            <a:ext cx="126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Nunito"/>
                <a:ea typeface="Nunito"/>
                <a:cs typeface="Nunito"/>
                <a:sym typeface="Nunito"/>
              </a:rPr>
              <a:t>Partie réseau</a:t>
            </a:r>
            <a:endParaRPr>
              <a:latin typeface="Nunito"/>
              <a:ea typeface="Nunito"/>
              <a:cs typeface="Nunito"/>
              <a:sym typeface="Nunito"/>
            </a:endParaRPr>
          </a:p>
        </p:txBody>
      </p:sp>
      <p:sp>
        <p:nvSpPr>
          <p:cNvPr id="767" name="Google Shape;767;p52"/>
          <p:cNvSpPr txBox="1"/>
          <p:nvPr/>
        </p:nvSpPr>
        <p:spPr>
          <a:xfrm>
            <a:off x="5192700" y="2077850"/>
            <a:ext cx="117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latin typeface="Nunito"/>
                <a:ea typeface="Nunito"/>
                <a:cs typeface="Nunito"/>
                <a:sym typeface="Nunito"/>
              </a:rPr>
              <a:t>Partie hôte</a:t>
            </a:r>
            <a:endParaRPr>
              <a:latin typeface="Nunito"/>
              <a:ea typeface="Nunito"/>
              <a:cs typeface="Nunito"/>
              <a:sym typeface="Nunito"/>
            </a:endParaRPr>
          </a:p>
        </p:txBody>
      </p:sp>
      <p:sp>
        <p:nvSpPr>
          <p:cNvPr id="768" name="Google Shape;768;p52"/>
          <p:cNvSpPr txBox="1"/>
          <p:nvPr/>
        </p:nvSpPr>
        <p:spPr>
          <a:xfrm>
            <a:off x="693175" y="2632025"/>
            <a:ext cx="79464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latin typeface="Nunito"/>
                <a:ea typeface="Nunito"/>
                <a:cs typeface="Nunito"/>
                <a:sym typeface="Nunito"/>
              </a:rPr>
              <a:t>Objectif : Utiliser un masque distinguant les bits d’une adresse IPv4</a:t>
            </a:r>
            <a:endParaRPr>
              <a:latin typeface="Nunito"/>
              <a:ea typeface="Nunito"/>
              <a:cs typeface="Nunito"/>
              <a:sym typeface="Nunito"/>
            </a:endParaRPr>
          </a:p>
          <a:p>
            <a:pPr indent="0" lvl="0" marL="0" rtl="0" algn="ctr">
              <a:spcBef>
                <a:spcPts val="0"/>
              </a:spcBef>
              <a:spcAft>
                <a:spcPts val="0"/>
              </a:spcAft>
              <a:buNone/>
            </a:pPr>
            <a:r>
              <a:t/>
            </a:r>
            <a:endParaRPr>
              <a:latin typeface="Nunito"/>
              <a:ea typeface="Nunito"/>
              <a:cs typeface="Nunito"/>
              <a:sym typeface="Nunito"/>
            </a:endParaRPr>
          </a:p>
          <a:p>
            <a:pPr indent="0" lvl="0" marL="0" rtl="0" algn="ctr">
              <a:spcBef>
                <a:spcPts val="0"/>
              </a:spcBef>
              <a:spcAft>
                <a:spcPts val="0"/>
              </a:spcAft>
              <a:buNone/>
            </a:pPr>
            <a:r>
              <a:rPr lang="fr">
                <a:latin typeface="Nunito"/>
                <a:ea typeface="Nunito"/>
                <a:cs typeface="Nunito"/>
                <a:sym typeface="Nunito"/>
              </a:rPr>
              <a:t>L’adresse du sous réseau est obtenue en appliquant un opérateur booléen </a:t>
            </a:r>
            <a:r>
              <a:rPr b="1" lang="fr">
                <a:latin typeface="Nunito"/>
                <a:ea typeface="Nunito"/>
                <a:cs typeface="Nunito"/>
                <a:sym typeface="Nunito"/>
              </a:rPr>
              <a:t>ET </a:t>
            </a:r>
            <a:r>
              <a:rPr lang="fr">
                <a:latin typeface="Nunito"/>
                <a:ea typeface="Nunito"/>
                <a:cs typeface="Nunito"/>
                <a:sym typeface="Nunito"/>
              </a:rPr>
              <a:t>entre le masque et l’adresse.</a:t>
            </a:r>
            <a:endParaRPr>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5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Exemple</a:t>
            </a:r>
            <a:endParaRPr/>
          </a:p>
        </p:txBody>
      </p:sp>
      <p:sp>
        <p:nvSpPr>
          <p:cNvPr id="774" name="Google Shape;774;p53"/>
          <p:cNvSpPr txBox="1"/>
          <p:nvPr>
            <p:ph idx="1" type="body"/>
          </p:nvPr>
        </p:nvSpPr>
        <p:spPr>
          <a:xfrm>
            <a:off x="1303800" y="1990050"/>
            <a:ext cx="7030500" cy="451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fr"/>
              <a:t>Obtenir l’adresse réseau de l’IP suivante : 192.168.1.2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Internet</a:t>
            </a:r>
            <a:endParaRPr/>
          </a:p>
        </p:txBody>
      </p:sp>
      <p:sp>
        <p:nvSpPr>
          <p:cNvPr id="416" name="Google Shape;416;p2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Internet propose trois types de services fondamentaux : </a:t>
            </a:r>
            <a:endParaRPr/>
          </a:p>
          <a:p>
            <a:pPr indent="0" lvl="0" marL="0" rtl="0" algn="l">
              <a:spcBef>
                <a:spcPts val="1200"/>
              </a:spcBef>
              <a:spcAft>
                <a:spcPts val="0"/>
              </a:spcAft>
              <a:buNone/>
            </a:pPr>
            <a:r>
              <a:rPr lang="fr"/>
              <a:t>	→ Le courrier électronique (e-mail)</a:t>
            </a:r>
            <a:endParaRPr/>
          </a:p>
          <a:p>
            <a:pPr indent="0" lvl="0" marL="0" rtl="0" algn="l">
              <a:spcBef>
                <a:spcPts val="1200"/>
              </a:spcBef>
              <a:spcAft>
                <a:spcPts val="0"/>
              </a:spcAft>
              <a:buNone/>
            </a:pPr>
            <a:r>
              <a:rPr lang="fr"/>
              <a:t>	→ Le Web 2.0 (World Wide Web)</a:t>
            </a:r>
            <a:endParaRPr/>
          </a:p>
          <a:p>
            <a:pPr indent="0" lvl="0" marL="0" rtl="0" algn="l">
              <a:spcBef>
                <a:spcPts val="1200"/>
              </a:spcBef>
              <a:spcAft>
                <a:spcPts val="0"/>
              </a:spcAft>
              <a:buNone/>
            </a:pPr>
            <a:r>
              <a:rPr lang="fr"/>
              <a:t>	→ L’échange de fichiers par FTP (File Transfer Protocol)</a:t>
            </a:r>
            <a:endParaRPr/>
          </a:p>
          <a:p>
            <a:pPr indent="0" lvl="0" marL="0" rtl="0" algn="l">
              <a:spcBef>
                <a:spcPts val="1200"/>
              </a:spcBef>
              <a:spcAft>
                <a:spcPts val="0"/>
              </a:spcAft>
              <a:buNone/>
            </a:pPr>
            <a:r>
              <a:rPr lang="fr"/>
              <a:t>On parle aujourd’hui du Web 3.0 décentralisé.</a:t>
            </a:r>
            <a:endParaRPr/>
          </a:p>
          <a:p>
            <a:pPr indent="0" lvl="0" marL="0" rtl="0" algn="l">
              <a:spcBef>
                <a:spcPts val="1200"/>
              </a:spcBef>
              <a:spcAft>
                <a:spcPts val="1200"/>
              </a:spcAft>
              <a:buNone/>
            </a:pPr>
            <a:r>
              <a:rPr lang="fr"/>
              <a:t>Le réseau Internet sert également, et de plus en plus, aux communications téléphoniques et à la transmission de vidéos et d’audio en direct (streaming)</a:t>
            </a:r>
            <a:endParaRPr/>
          </a:p>
        </p:txBody>
      </p:sp>
      <p:pic>
        <p:nvPicPr>
          <p:cNvPr id="417" name="Google Shape;417;p27"/>
          <p:cNvPicPr preferRelativeResize="0"/>
          <p:nvPr/>
        </p:nvPicPr>
        <p:blipFill>
          <a:blip r:embed="rId3">
            <a:alphaModFix/>
          </a:blip>
          <a:stretch>
            <a:fillRect/>
          </a:stretch>
        </p:blipFill>
        <p:spPr>
          <a:xfrm>
            <a:off x="300925" y="4535575"/>
            <a:ext cx="1744050" cy="316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5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Exemple</a:t>
            </a:r>
            <a:endParaRPr/>
          </a:p>
        </p:txBody>
      </p:sp>
      <p:sp>
        <p:nvSpPr>
          <p:cNvPr id="780" name="Google Shape;780;p54"/>
          <p:cNvSpPr txBox="1"/>
          <p:nvPr>
            <p:ph idx="1" type="body"/>
          </p:nvPr>
        </p:nvSpPr>
        <p:spPr>
          <a:xfrm>
            <a:off x="1303800" y="1990050"/>
            <a:ext cx="7030500" cy="451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fr"/>
              <a:t>Obtenir l’adresse réseau de l’IP suivante : 192.168.1.2</a:t>
            </a:r>
            <a:endParaRPr/>
          </a:p>
        </p:txBody>
      </p:sp>
      <p:sp>
        <p:nvSpPr>
          <p:cNvPr id="781" name="Google Shape;781;p54"/>
          <p:cNvSpPr txBox="1"/>
          <p:nvPr>
            <p:ph idx="1" type="body"/>
          </p:nvPr>
        </p:nvSpPr>
        <p:spPr>
          <a:xfrm>
            <a:off x="1303800" y="4200150"/>
            <a:ext cx="7030500" cy="451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fr"/>
              <a:t>Résultat à obtenir : 192.168.1.</a:t>
            </a:r>
            <a:r>
              <a:rPr b="1" lang="fr"/>
              <a:t>0</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5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Exemple</a:t>
            </a:r>
            <a:endParaRPr/>
          </a:p>
        </p:txBody>
      </p:sp>
      <p:sp>
        <p:nvSpPr>
          <p:cNvPr id="787" name="Google Shape;787;p55"/>
          <p:cNvSpPr txBox="1"/>
          <p:nvPr>
            <p:ph idx="1" type="body"/>
          </p:nvPr>
        </p:nvSpPr>
        <p:spPr>
          <a:xfrm>
            <a:off x="1303800" y="1990050"/>
            <a:ext cx="7030500" cy="451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fr"/>
              <a:t>Obtenir l’adresse réseau de l’IP suivante : 192.168.1.2</a:t>
            </a:r>
            <a:endParaRPr/>
          </a:p>
        </p:txBody>
      </p:sp>
      <p:sp>
        <p:nvSpPr>
          <p:cNvPr id="788" name="Google Shape;788;p55"/>
          <p:cNvSpPr txBox="1"/>
          <p:nvPr>
            <p:ph idx="1" type="body"/>
          </p:nvPr>
        </p:nvSpPr>
        <p:spPr>
          <a:xfrm>
            <a:off x="1303800" y="4276350"/>
            <a:ext cx="7030500" cy="451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fr"/>
              <a:t>Résultat à obtenir : 192.168.1.</a:t>
            </a:r>
            <a:r>
              <a:rPr b="1" lang="fr"/>
              <a:t>0</a:t>
            </a:r>
            <a:endParaRPr b="1"/>
          </a:p>
        </p:txBody>
      </p:sp>
      <p:sp>
        <p:nvSpPr>
          <p:cNvPr id="789" name="Google Shape;789;p55"/>
          <p:cNvSpPr txBox="1"/>
          <p:nvPr/>
        </p:nvSpPr>
        <p:spPr>
          <a:xfrm>
            <a:off x="2357850" y="2506463"/>
            <a:ext cx="49224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latin typeface="Nunito"/>
                <a:ea typeface="Nunito"/>
                <a:cs typeface="Nunito"/>
                <a:sym typeface="Nunito"/>
              </a:rPr>
              <a:t>Masque de sous réseau : </a:t>
            </a:r>
            <a:r>
              <a:rPr b="1" lang="fr" sz="1300">
                <a:solidFill>
                  <a:srgbClr val="FF0000"/>
                </a:solidFill>
                <a:latin typeface="Nunito"/>
                <a:ea typeface="Nunito"/>
                <a:cs typeface="Nunito"/>
                <a:sym typeface="Nunito"/>
              </a:rPr>
              <a:t>255.255.255.0</a:t>
            </a:r>
            <a:endParaRPr b="1" sz="1300">
              <a:solidFill>
                <a:srgbClr val="FF0000"/>
              </a:solidFill>
              <a:latin typeface="Nunito"/>
              <a:ea typeface="Nunito"/>
              <a:cs typeface="Nunito"/>
              <a:sym typeface="Nunito"/>
            </a:endParaRPr>
          </a:p>
          <a:p>
            <a:pPr indent="0" lvl="0" marL="0" rtl="0" algn="ctr">
              <a:spcBef>
                <a:spcPts val="0"/>
              </a:spcBef>
              <a:spcAft>
                <a:spcPts val="0"/>
              </a:spcAft>
              <a:buNone/>
            </a:pPr>
            <a:r>
              <a:t/>
            </a:r>
            <a:endParaRPr b="1" sz="1300">
              <a:solidFill>
                <a:srgbClr val="FF0000"/>
              </a:solidFill>
              <a:latin typeface="Nunito"/>
              <a:ea typeface="Nunito"/>
              <a:cs typeface="Nunito"/>
              <a:sym typeface="Nunito"/>
            </a:endParaRPr>
          </a:p>
          <a:p>
            <a:pPr indent="0" lvl="0" marL="0" rtl="0" algn="ctr">
              <a:spcBef>
                <a:spcPts val="0"/>
              </a:spcBef>
              <a:spcAft>
                <a:spcPts val="0"/>
              </a:spcAft>
              <a:buNone/>
            </a:pPr>
            <a:r>
              <a:rPr lang="fr" sz="1300">
                <a:solidFill>
                  <a:srgbClr val="222222"/>
                </a:solidFill>
                <a:latin typeface="Nunito"/>
                <a:ea typeface="Nunito"/>
                <a:cs typeface="Nunito"/>
                <a:sym typeface="Nunito"/>
              </a:rPr>
              <a:t>192.168.1.2 &amp; 255.255.255.0</a:t>
            </a:r>
            <a:endParaRPr sz="1300">
              <a:solidFill>
                <a:srgbClr val="222222"/>
              </a:solidFill>
              <a:latin typeface="Nunito"/>
              <a:ea typeface="Nunito"/>
              <a:cs typeface="Nunito"/>
              <a:sym typeface="Nunito"/>
            </a:endParaRPr>
          </a:p>
        </p:txBody>
      </p:sp>
      <p:pic>
        <p:nvPicPr>
          <p:cNvPr id="790" name="Google Shape;790;p55"/>
          <p:cNvPicPr preferRelativeResize="0"/>
          <p:nvPr/>
        </p:nvPicPr>
        <p:blipFill>
          <a:blip r:embed="rId3">
            <a:alphaModFix/>
          </a:blip>
          <a:stretch>
            <a:fillRect/>
          </a:stretch>
        </p:blipFill>
        <p:spPr>
          <a:xfrm>
            <a:off x="3361725" y="3530325"/>
            <a:ext cx="2914650" cy="638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56"/>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La passerelle par défaut</a:t>
            </a:r>
            <a:endParaRPr/>
          </a:p>
        </p:txBody>
      </p:sp>
      <p:pic>
        <p:nvPicPr>
          <p:cNvPr id="796" name="Google Shape;796;p56"/>
          <p:cNvPicPr preferRelativeResize="0"/>
          <p:nvPr/>
        </p:nvPicPr>
        <p:blipFill>
          <a:blip r:embed="rId3">
            <a:alphaModFix/>
          </a:blip>
          <a:stretch>
            <a:fillRect/>
          </a:stretch>
        </p:blipFill>
        <p:spPr>
          <a:xfrm>
            <a:off x="269300" y="249225"/>
            <a:ext cx="4848900" cy="880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5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passerelle par défaut</a:t>
            </a:r>
            <a:endParaRPr/>
          </a:p>
        </p:txBody>
      </p:sp>
      <p:sp>
        <p:nvSpPr>
          <p:cNvPr id="802" name="Google Shape;802;p57"/>
          <p:cNvSpPr txBox="1"/>
          <p:nvPr/>
        </p:nvSpPr>
        <p:spPr>
          <a:xfrm>
            <a:off x="1346150" y="1697750"/>
            <a:ext cx="6760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Nunito"/>
                <a:ea typeface="Nunito"/>
                <a:cs typeface="Nunito"/>
                <a:sym typeface="Nunito"/>
              </a:rPr>
              <a:t>La passerelle par défaut est toujours un routeur. </a:t>
            </a:r>
            <a:endParaRPr>
              <a:latin typeface="Nunito"/>
              <a:ea typeface="Nunito"/>
              <a:cs typeface="Nunito"/>
              <a:sym typeface="Nunito"/>
            </a:endParaRPr>
          </a:p>
          <a:p>
            <a:pPr indent="0" lvl="0" marL="0" rtl="0" algn="l">
              <a:spcBef>
                <a:spcPts val="0"/>
              </a:spcBef>
              <a:spcAft>
                <a:spcPts val="0"/>
              </a:spcAft>
              <a:buNone/>
            </a:pPr>
            <a:r>
              <a:rPr lang="fr">
                <a:latin typeface="Nunito"/>
                <a:ea typeface="Nunito"/>
                <a:cs typeface="Nunito"/>
                <a:sym typeface="Nunito"/>
              </a:rPr>
              <a:t>Il peut se présenter sous la forme d’un boîtier ou d’un PC sous linux jouant le rôle de routeur.</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fr">
                <a:latin typeface="Nunito"/>
                <a:ea typeface="Nunito"/>
                <a:cs typeface="Nunito"/>
                <a:sym typeface="Nunito"/>
              </a:rPr>
              <a:t>Un routeur comporte minimum 2 interfaces réseaux ( Ex : LAN/WAN)</a:t>
            </a:r>
            <a:endParaRPr>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8"/>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Les CIDR</a:t>
            </a:r>
            <a:endParaRPr/>
          </a:p>
          <a:p>
            <a:pPr indent="0" lvl="0" marL="0" rtl="0" algn="l">
              <a:spcBef>
                <a:spcPts val="0"/>
              </a:spcBef>
              <a:spcAft>
                <a:spcPts val="0"/>
              </a:spcAft>
              <a:buNone/>
            </a:pPr>
            <a:r>
              <a:rPr lang="fr"/>
              <a:t>Classless Inter Domain Routing</a:t>
            </a:r>
            <a:endParaRPr/>
          </a:p>
        </p:txBody>
      </p:sp>
      <p:pic>
        <p:nvPicPr>
          <p:cNvPr id="808" name="Google Shape;808;p58"/>
          <p:cNvPicPr preferRelativeResize="0"/>
          <p:nvPr/>
        </p:nvPicPr>
        <p:blipFill>
          <a:blip r:embed="rId3">
            <a:alphaModFix/>
          </a:blip>
          <a:stretch>
            <a:fillRect/>
          </a:stretch>
        </p:blipFill>
        <p:spPr>
          <a:xfrm>
            <a:off x="269300" y="249225"/>
            <a:ext cx="4848900" cy="880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59"/>
          <p:cNvSpPr txBox="1"/>
          <p:nvPr>
            <p:ph type="title"/>
          </p:nvPr>
        </p:nvSpPr>
        <p:spPr>
          <a:xfrm>
            <a:off x="1303800" y="6287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Classless Inter Domain Routing</a:t>
            </a:r>
            <a:endParaRPr/>
          </a:p>
        </p:txBody>
      </p:sp>
      <p:sp>
        <p:nvSpPr>
          <p:cNvPr id="814" name="Google Shape;814;p5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650">
                <a:solidFill>
                  <a:srgbClr val="202124"/>
                </a:solidFill>
                <a:highlight>
                  <a:srgbClr val="FFFFFF"/>
                </a:highlight>
                <a:latin typeface="Arial"/>
                <a:ea typeface="Arial"/>
                <a:cs typeface="Arial"/>
                <a:sym typeface="Arial"/>
              </a:rPr>
              <a:t>CIDR est une </a:t>
            </a:r>
            <a:r>
              <a:rPr lang="fr" sz="1650">
                <a:solidFill>
                  <a:srgbClr val="040C28"/>
                </a:solidFill>
                <a:latin typeface="Arial"/>
                <a:ea typeface="Arial"/>
                <a:cs typeface="Arial"/>
                <a:sym typeface="Arial"/>
              </a:rPr>
              <a:t>méthode de regroupement d'adresses IP utilisée sur le réseau Internet qui remplace le mécanisme de classes d'adresses</a:t>
            </a:r>
            <a:r>
              <a:rPr lang="fr" sz="1650">
                <a:solidFill>
                  <a:srgbClr val="202124"/>
                </a:solidFill>
                <a:highlight>
                  <a:srgbClr val="FFFFFF"/>
                </a:highlight>
                <a:latin typeface="Arial"/>
                <a:ea typeface="Arial"/>
                <a:cs typeface="Arial"/>
                <a:sym typeface="Arial"/>
              </a:rPr>
              <a:t> (y compris masque de sous-réseau parfois utilisé à tort en remplacement de CIDR), trop rigide.</a:t>
            </a:r>
            <a:endParaRPr sz="1650">
              <a:solidFill>
                <a:srgbClr val="202124"/>
              </a:solidFill>
              <a:highlight>
                <a:srgbClr val="FFFFFF"/>
              </a:highlight>
              <a:latin typeface="Arial"/>
              <a:ea typeface="Arial"/>
              <a:cs typeface="Arial"/>
              <a:sym typeface="Arial"/>
            </a:endParaRPr>
          </a:p>
          <a:p>
            <a:pPr indent="0" lvl="0" marL="0" rtl="0" algn="ctr">
              <a:spcBef>
                <a:spcPts val="1200"/>
              </a:spcBef>
              <a:spcAft>
                <a:spcPts val="1200"/>
              </a:spcAft>
              <a:buNone/>
            </a:pPr>
            <a:r>
              <a:rPr lang="fr" sz="2550">
                <a:solidFill>
                  <a:srgbClr val="202124"/>
                </a:solidFill>
                <a:highlight>
                  <a:srgbClr val="FFFFFF"/>
                </a:highlight>
                <a:latin typeface="Arial"/>
                <a:ea typeface="Arial"/>
                <a:cs typeface="Arial"/>
                <a:sym typeface="Arial"/>
              </a:rPr>
              <a:t>192.168.1.0</a:t>
            </a:r>
            <a:r>
              <a:rPr b="1" lang="fr" sz="2550">
                <a:solidFill>
                  <a:srgbClr val="202124"/>
                </a:solidFill>
                <a:highlight>
                  <a:srgbClr val="FFFF00"/>
                </a:highlight>
                <a:latin typeface="Arial"/>
                <a:ea typeface="Arial"/>
                <a:cs typeface="Arial"/>
                <a:sym typeface="Arial"/>
              </a:rPr>
              <a:t>/20</a:t>
            </a:r>
            <a:endParaRPr b="1" sz="2550">
              <a:solidFill>
                <a:srgbClr val="202124"/>
              </a:solidFill>
              <a:highlight>
                <a:srgbClr val="FFFF00"/>
              </a:highlight>
              <a:latin typeface="Arial"/>
              <a:ea typeface="Arial"/>
              <a:cs typeface="Arial"/>
              <a:sym typeface="Arial"/>
            </a:endParaRPr>
          </a:p>
        </p:txBody>
      </p:sp>
      <p:pic>
        <p:nvPicPr>
          <p:cNvPr id="815" name="Google Shape;815;p59"/>
          <p:cNvPicPr preferRelativeResize="0"/>
          <p:nvPr/>
        </p:nvPicPr>
        <p:blipFill>
          <a:blip r:embed="rId3">
            <a:alphaModFix/>
          </a:blip>
          <a:stretch>
            <a:fillRect/>
          </a:stretch>
        </p:blipFill>
        <p:spPr>
          <a:xfrm>
            <a:off x="300925" y="4535575"/>
            <a:ext cx="1744050" cy="316550"/>
          </a:xfrm>
          <a:prstGeom prst="rect">
            <a:avLst/>
          </a:prstGeom>
          <a:noFill/>
          <a:ln>
            <a:noFill/>
          </a:ln>
        </p:spPr>
      </p:pic>
      <p:sp>
        <p:nvSpPr>
          <p:cNvPr id="816" name="Google Shape;816;p59"/>
          <p:cNvSpPr/>
          <p:nvPr/>
        </p:nvSpPr>
        <p:spPr>
          <a:xfrm>
            <a:off x="5424775" y="3365375"/>
            <a:ext cx="532500" cy="4119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9"/>
          <p:cNvSpPr txBox="1"/>
          <p:nvPr/>
        </p:nvSpPr>
        <p:spPr>
          <a:xfrm>
            <a:off x="5766333" y="3696875"/>
            <a:ext cx="187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rgbClr val="FF0000"/>
                </a:solidFill>
                <a:latin typeface="Nunito"/>
                <a:ea typeface="Nunito"/>
                <a:cs typeface="Nunito"/>
                <a:sym typeface="Nunito"/>
              </a:rPr>
              <a:t>CIDR</a:t>
            </a:r>
            <a:endParaRPr b="1">
              <a:solidFill>
                <a:srgbClr val="FF0000"/>
              </a:solidFill>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6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CIDR</a:t>
            </a:r>
            <a:endParaRPr/>
          </a:p>
        </p:txBody>
      </p:sp>
      <p:sp>
        <p:nvSpPr>
          <p:cNvPr id="823" name="Google Shape;823;p60"/>
          <p:cNvSpPr txBox="1"/>
          <p:nvPr>
            <p:ph idx="1" type="body"/>
          </p:nvPr>
        </p:nvSpPr>
        <p:spPr>
          <a:xfrm>
            <a:off x="431975" y="1990050"/>
            <a:ext cx="49929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0.0.0.0/0 : 					Toutes les adresses IP</a:t>
            </a:r>
            <a:endParaRPr/>
          </a:p>
          <a:p>
            <a:pPr indent="0" lvl="0" marL="0" rtl="0" algn="l">
              <a:spcBef>
                <a:spcPts val="1200"/>
              </a:spcBef>
              <a:spcAft>
                <a:spcPts val="0"/>
              </a:spcAft>
              <a:buNone/>
            </a:pPr>
            <a:r>
              <a:rPr lang="fr"/>
              <a:t>10.22.33.44</a:t>
            </a:r>
            <a:r>
              <a:rPr lang="fr">
                <a:highlight>
                  <a:srgbClr val="FFFF00"/>
                </a:highlight>
              </a:rPr>
              <a:t>/32</a:t>
            </a:r>
            <a:r>
              <a:rPr lang="fr"/>
              <a:t> = 10.22.33.44 : 	1 adresse IP</a:t>
            </a:r>
            <a:endParaRPr/>
          </a:p>
          <a:p>
            <a:pPr indent="0" lvl="0" marL="0" rtl="0" algn="l">
              <a:spcBef>
                <a:spcPts val="1200"/>
              </a:spcBef>
              <a:spcAft>
                <a:spcPts val="0"/>
              </a:spcAft>
              <a:buNone/>
            </a:pPr>
            <a:r>
              <a:rPr lang="fr"/>
              <a:t>10.22.33.0</a:t>
            </a:r>
            <a:r>
              <a:rPr lang="fr">
                <a:highlight>
                  <a:srgbClr val="FFFF00"/>
                </a:highlight>
              </a:rPr>
              <a:t>/24</a:t>
            </a:r>
            <a:r>
              <a:rPr lang="fr"/>
              <a:t> = 10.22.33.* : 		255 adresses IP</a:t>
            </a:r>
            <a:endParaRPr/>
          </a:p>
          <a:p>
            <a:pPr indent="0" lvl="0" marL="0" rtl="0" algn="l">
              <a:spcBef>
                <a:spcPts val="1200"/>
              </a:spcBef>
              <a:spcAft>
                <a:spcPts val="0"/>
              </a:spcAft>
              <a:buNone/>
            </a:pPr>
            <a:r>
              <a:rPr lang="fr"/>
              <a:t>10.22.33.0</a:t>
            </a:r>
            <a:r>
              <a:rPr lang="fr">
                <a:highlight>
                  <a:srgbClr val="FFFF00"/>
                </a:highlight>
              </a:rPr>
              <a:t>/16</a:t>
            </a:r>
            <a:r>
              <a:rPr lang="fr"/>
              <a:t> = 10.22.</a:t>
            </a:r>
            <a:r>
              <a:rPr lang="fr">
                <a:highlight>
                  <a:srgbClr val="00FFFF"/>
                </a:highlight>
              </a:rPr>
              <a:t>*.*</a:t>
            </a:r>
            <a:r>
              <a:rPr lang="fr"/>
              <a:t> :  		65 536 adresses IP</a:t>
            </a:r>
            <a:endParaRPr/>
          </a:p>
          <a:p>
            <a:pPr indent="0" lvl="0" marL="0" rtl="0" algn="l">
              <a:spcBef>
                <a:spcPts val="1200"/>
              </a:spcBef>
              <a:spcAft>
                <a:spcPts val="1200"/>
              </a:spcAft>
              <a:buNone/>
            </a:pPr>
            <a:r>
              <a:rPr lang="fr"/>
              <a:t>	</a:t>
            </a:r>
            <a:r>
              <a:rPr lang="fr">
                <a:highlight>
                  <a:srgbClr val="00FFFF"/>
                </a:highlight>
              </a:rPr>
              <a:t>=256 x 256</a:t>
            </a:r>
            <a:endParaRPr>
              <a:highlight>
                <a:srgbClr val="00FFFF"/>
              </a:highlight>
            </a:endParaRPr>
          </a:p>
        </p:txBody>
      </p:sp>
      <p:graphicFrame>
        <p:nvGraphicFramePr>
          <p:cNvPr id="824" name="Google Shape;824;p60"/>
          <p:cNvGraphicFramePr/>
          <p:nvPr/>
        </p:nvGraphicFramePr>
        <p:xfrm>
          <a:off x="5618825" y="1898063"/>
          <a:ext cx="3000000" cy="3000000"/>
        </p:xfrm>
        <a:graphic>
          <a:graphicData uri="http://schemas.openxmlformats.org/drawingml/2006/table">
            <a:tbl>
              <a:tblPr>
                <a:noFill/>
                <a:tableStyleId>{D6D5D3E0-2684-4031-8AD4-4C43146EDDD9}</a:tableStyleId>
              </a:tblPr>
              <a:tblGrid>
                <a:gridCol w="1622875"/>
                <a:gridCol w="1622875"/>
              </a:tblGrid>
              <a:tr h="508325">
                <a:tc>
                  <a:txBody>
                    <a:bodyPr/>
                    <a:lstStyle/>
                    <a:p>
                      <a:pPr indent="0" lvl="0" marL="0" rtl="0" algn="ctr">
                        <a:spcBef>
                          <a:spcPts val="0"/>
                        </a:spcBef>
                        <a:spcAft>
                          <a:spcPts val="0"/>
                        </a:spcAft>
                        <a:buNone/>
                      </a:pPr>
                      <a:r>
                        <a:rPr lang="fr"/>
                        <a:t>CIDR</a:t>
                      </a:r>
                      <a:endParaRPr/>
                    </a:p>
                  </a:txBody>
                  <a:tcPr marT="91425" marB="91425" marR="91425" marL="91425" anchor="ctr">
                    <a:solidFill>
                      <a:schemeClr val="lt2"/>
                    </a:solidFill>
                  </a:tcPr>
                </a:tc>
                <a:tc>
                  <a:txBody>
                    <a:bodyPr/>
                    <a:lstStyle/>
                    <a:p>
                      <a:pPr indent="0" lvl="0" marL="0" rtl="0" algn="ctr">
                        <a:spcBef>
                          <a:spcPts val="0"/>
                        </a:spcBef>
                        <a:spcAft>
                          <a:spcPts val="0"/>
                        </a:spcAft>
                        <a:buNone/>
                      </a:pPr>
                      <a:r>
                        <a:rPr lang="fr"/>
                        <a:t>Nombre d’adresses IP</a:t>
                      </a:r>
                      <a:endParaRPr/>
                    </a:p>
                  </a:txBody>
                  <a:tcPr marT="91425" marB="91425" marR="91425" marL="91425" anchor="ctr">
                    <a:solidFill>
                      <a:schemeClr val="lt2"/>
                    </a:solidFill>
                  </a:tcPr>
                </a:tc>
              </a:tr>
              <a:tr h="195300">
                <a:tc>
                  <a:txBody>
                    <a:bodyPr/>
                    <a:lstStyle/>
                    <a:p>
                      <a:pPr indent="0" lvl="0" marL="0" rtl="0" algn="ctr">
                        <a:spcBef>
                          <a:spcPts val="0"/>
                        </a:spcBef>
                        <a:spcAft>
                          <a:spcPts val="0"/>
                        </a:spcAft>
                        <a:buNone/>
                      </a:pPr>
                      <a:r>
                        <a:rPr lang="fr"/>
                        <a:t>/28</a:t>
                      </a:r>
                      <a:endParaRPr/>
                    </a:p>
                  </a:txBody>
                  <a:tcPr marT="91425" marB="91425" marR="91425" marL="91425"/>
                </a:tc>
                <a:tc>
                  <a:txBody>
                    <a:bodyPr/>
                    <a:lstStyle/>
                    <a:p>
                      <a:pPr indent="0" lvl="0" marL="0" rtl="0" algn="ctr">
                        <a:spcBef>
                          <a:spcPts val="0"/>
                        </a:spcBef>
                        <a:spcAft>
                          <a:spcPts val="0"/>
                        </a:spcAft>
                        <a:buNone/>
                      </a:pPr>
                      <a:r>
                        <a:rPr lang="fr"/>
                        <a:t>16</a:t>
                      </a:r>
                      <a:endParaRPr/>
                    </a:p>
                  </a:txBody>
                  <a:tcPr marT="91425" marB="91425" marR="91425" marL="91425"/>
                </a:tc>
              </a:tr>
              <a:tr h="100000">
                <a:tc>
                  <a:txBody>
                    <a:bodyPr/>
                    <a:lstStyle/>
                    <a:p>
                      <a:pPr indent="0" lvl="0" marL="0" rtl="0" algn="ctr">
                        <a:spcBef>
                          <a:spcPts val="0"/>
                        </a:spcBef>
                        <a:spcAft>
                          <a:spcPts val="0"/>
                        </a:spcAft>
                        <a:buNone/>
                      </a:pPr>
                      <a:r>
                        <a:rPr lang="fr"/>
                        <a:t>…</a:t>
                      </a:r>
                      <a:endParaRPr/>
                    </a:p>
                  </a:txBody>
                  <a:tcPr marT="91425" marB="91425" marR="91425" marL="91425"/>
                </a:tc>
                <a:tc>
                  <a:txBody>
                    <a:bodyPr/>
                    <a:lstStyle/>
                    <a:p>
                      <a:pPr indent="0" lvl="0" marL="0" rtl="0" algn="ctr">
                        <a:spcBef>
                          <a:spcPts val="0"/>
                        </a:spcBef>
                        <a:spcAft>
                          <a:spcPts val="0"/>
                        </a:spcAft>
                        <a:buNone/>
                      </a:pPr>
                      <a:r>
                        <a:rPr lang="fr"/>
                        <a:t>…</a:t>
                      </a:r>
                      <a:endParaRPr/>
                    </a:p>
                  </a:txBody>
                  <a:tcPr marT="91425" marB="91425" marR="91425" marL="91425"/>
                </a:tc>
              </a:tr>
              <a:tr h="100000">
                <a:tc>
                  <a:txBody>
                    <a:bodyPr/>
                    <a:lstStyle/>
                    <a:p>
                      <a:pPr indent="0" lvl="0" marL="0" rtl="0" algn="ctr">
                        <a:spcBef>
                          <a:spcPts val="0"/>
                        </a:spcBef>
                        <a:spcAft>
                          <a:spcPts val="0"/>
                        </a:spcAft>
                        <a:buNone/>
                      </a:pPr>
                      <a:r>
                        <a:rPr lang="fr"/>
                        <a:t>/20</a:t>
                      </a:r>
                      <a:endParaRPr/>
                    </a:p>
                  </a:txBody>
                  <a:tcPr marT="91425" marB="91425" marR="91425" marL="91425"/>
                </a:tc>
                <a:tc>
                  <a:txBody>
                    <a:bodyPr/>
                    <a:lstStyle/>
                    <a:p>
                      <a:pPr indent="0" lvl="0" marL="0" rtl="0" algn="ctr">
                        <a:spcBef>
                          <a:spcPts val="0"/>
                        </a:spcBef>
                        <a:spcAft>
                          <a:spcPts val="0"/>
                        </a:spcAft>
                        <a:buNone/>
                      </a:pPr>
                      <a:r>
                        <a:rPr lang="fr"/>
                        <a:t>4096</a:t>
                      </a:r>
                      <a:endParaRPr/>
                    </a:p>
                  </a:txBody>
                  <a:tcPr marT="91425" marB="91425" marR="91425" marL="91425"/>
                </a:tc>
              </a:tr>
              <a:tr h="100000">
                <a:tc>
                  <a:txBody>
                    <a:bodyPr/>
                    <a:lstStyle/>
                    <a:p>
                      <a:pPr indent="0" lvl="0" marL="0" rtl="0" algn="ctr">
                        <a:spcBef>
                          <a:spcPts val="0"/>
                        </a:spcBef>
                        <a:spcAft>
                          <a:spcPts val="0"/>
                        </a:spcAft>
                        <a:buNone/>
                      </a:pPr>
                      <a:r>
                        <a:rPr lang="fr"/>
                        <a:t>/19</a:t>
                      </a:r>
                      <a:endParaRPr/>
                    </a:p>
                  </a:txBody>
                  <a:tcPr marT="91425" marB="91425" marR="91425" marL="91425"/>
                </a:tc>
                <a:tc>
                  <a:txBody>
                    <a:bodyPr/>
                    <a:lstStyle/>
                    <a:p>
                      <a:pPr indent="0" lvl="0" marL="0" rtl="0" algn="ctr">
                        <a:spcBef>
                          <a:spcPts val="0"/>
                        </a:spcBef>
                        <a:spcAft>
                          <a:spcPts val="0"/>
                        </a:spcAft>
                        <a:buNone/>
                      </a:pPr>
                      <a:r>
                        <a:rPr lang="fr"/>
                        <a:t>8192</a:t>
                      </a:r>
                      <a:endParaRPr/>
                    </a:p>
                  </a:txBody>
                  <a:tcPr marT="91425" marB="91425" marR="91425" marL="91425"/>
                </a:tc>
              </a:tr>
              <a:tr h="100000">
                <a:tc>
                  <a:txBody>
                    <a:bodyPr/>
                    <a:lstStyle/>
                    <a:p>
                      <a:pPr indent="0" lvl="0" marL="0" rtl="0" algn="ctr">
                        <a:spcBef>
                          <a:spcPts val="0"/>
                        </a:spcBef>
                        <a:spcAft>
                          <a:spcPts val="0"/>
                        </a:spcAft>
                        <a:buNone/>
                      </a:pPr>
                      <a:r>
                        <a:rPr lang="fr"/>
                        <a:t>/18</a:t>
                      </a:r>
                      <a:endParaRPr/>
                    </a:p>
                  </a:txBody>
                  <a:tcPr marT="91425" marB="91425" marR="91425" marL="91425"/>
                </a:tc>
                <a:tc>
                  <a:txBody>
                    <a:bodyPr/>
                    <a:lstStyle/>
                    <a:p>
                      <a:pPr indent="0" lvl="0" marL="0" rtl="0" algn="ctr">
                        <a:spcBef>
                          <a:spcPts val="0"/>
                        </a:spcBef>
                        <a:spcAft>
                          <a:spcPts val="0"/>
                        </a:spcAft>
                        <a:buNone/>
                      </a:pPr>
                      <a:r>
                        <a:rPr lang="fr"/>
                        <a:t>16 384</a:t>
                      </a:r>
                      <a:endParaRPr/>
                    </a:p>
                  </a:txBody>
                  <a:tcPr marT="91425" marB="91425" marR="91425" marL="91425"/>
                </a:tc>
              </a:tr>
              <a:tr h="100000">
                <a:tc>
                  <a:txBody>
                    <a:bodyPr/>
                    <a:lstStyle/>
                    <a:p>
                      <a:pPr indent="0" lvl="0" marL="0" rtl="0" algn="ctr">
                        <a:spcBef>
                          <a:spcPts val="0"/>
                        </a:spcBef>
                        <a:spcAft>
                          <a:spcPts val="0"/>
                        </a:spcAft>
                        <a:buNone/>
                      </a:pPr>
                      <a:r>
                        <a:rPr lang="fr"/>
                        <a:t>/17</a:t>
                      </a:r>
                      <a:endParaRPr/>
                    </a:p>
                  </a:txBody>
                  <a:tcPr marT="91425" marB="91425" marR="91425" marL="91425"/>
                </a:tc>
                <a:tc>
                  <a:txBody>
                    <a:bodyPr/>
                    <a:lstStyle/>
                    <a:p>
                      <a:pPr indent="0" lvl="0" marL="0" rtl="0" algn="ctr">
                        <a:spcBef>
                          <a:spcPts val="0"/>
                        </a:spcBef>
                        <a:spcAft>
                          <a:spcPts val="0"/>
                        </a:spcAft>
                        <a:buNone/>
                      </a:pPr>
                      <a:r>
                        <a:rPr lang="fr"/>
                        <a:t>32 768</a:t>
                      </a:r>
                      <a:endParaRP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61"/>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Les ports</a:t>
            </a:r>
            <a:endParaRPr/>
          </a:p>
        </p:txBody>
      </p:sp>
      <p:pic>
        <p:nvPicPr>
          <p:cNvPr id="830" name="Google Shape;830;p61"/>
          <p:cNvPicPr preferRelativeResize="0"/>
          <p:nvPr/>
        </p:nvPicPr>
        <p:blipFill>
          <a:blip r:embed="rId3">
            <a:alphaModFix/>
          </a:blip>
          <a:stretch>
            <a:fillRect/>
          </a:stretch>
        </p:blipFill>
        <p:spPr>
          <a:xfrm>
            <a:off x="269300" y="249225"/>
            <a:ext cx="4848900" cy="880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6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ports</a:t>
            </a:r>
            <a:endParaRPr/>
          </a:p>
        </p:txBody>
      </p:sp>
      <p:sp>
        <p:nvSpPr>
          <p:cNvPr id="836" name="Google Shape;836;p6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Chaque application se voit attribuer une adresse unique sur la machine, codée sur 16 bits: un port.</a:t>
            </a:r>
            <a:endParaRPr/>
          </a:p>
          <a:p>
            <a:pPr indent="0" lvl="0" marL="0" rtl="0" algn="l">
              <a:spcBef>
                <a:spcPts val="1200"/>
              </a:spcBef>
              <a:spcAft>
                <a:spcPts val="0"/>
              </a:spcAft>
              <a:buNone/>
            </a:pPr>
            <a:r>
              <a:rPr lang="fr"/>
              <a:t>La combinaison adresse IP + port est alors une adresse unique au monde, elle est appelée socket. </a:t>
            </a:r>
            <a:endParaRPr/>
          </a:p>
          <a:p>
            <a:pPr indent="0" lvl="0" marL="0" rtl="0" algn="l">
              <a:spcBef>
                <a:spcPts val="1200"/>
              </a:spcBef>
              <a:spcAft>
                <a:spcPts val="0"/>
              </a:spcAft>
              <a:buNone/>
            </a:pPr>
            <a:r>
              <a:rPr lang="fr"/>
              <a:t>L’adresse IP sert donc à identifier de façon unique un ordinateur sur le réseau tandis que le numéro de port indique l'application à laquelle les données sont destinées.</a:t>
            </a:r>
            <a:endParaRPr/>
          </a:p>
          <a:p>
            <a:pPr indent="0" lvl="0" marL="0" rtl="0" algn="l">
              <a:spcBef>
                <a:spcPts val="1200"/>
              </a:spcBef>
              <a:spcAft>
                <a:spcPts val="1200"/>
              </a:spcAft>
              <a:buNone/>
            </a:pPr>
            <a:r>
              <a:t/>
            </a:r>
            <a:endParaRPr/>
          </a:p>
        </p:txBody>
      </p:sp>
      <p:pic>
        <p:nvPicPr>
          <p:cNvPr id="837" name="Google Shape;837;p62"/>
          <p:cNvPicPr preferRelativeResize="0"/>
          <p:nvPr/>
        </p:nvPicPr>
        <p:blipFill>
          <a:blip r:embed="rId3">
            <a:alphaModFix/>
          </a:blip>
          <a:stretch>
            <a:fillRect/>
          </a:stretch>
        </p:blipFill>
        <p:spPr>
          <a:xfrm>
            <a:off x="300925" y="4535575"/>
            <a:ext cx="1744050" cy="316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6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ports</a:t>
            </a:r>
            <a:endParaRPr/>
          </a:p>
        </p:txBody>
      </p:sp>
      <p:sp>
        <p:nvSpPr>
          <p:cNvPr id="843" name="Google Shape;843;p6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processus qui consiste à pouvoir faire transiter sur une connexion des informations provenant de diverses applications s'appelle le </a:t>
            </a:r>
            <a:r>
              <a:rPr b="1" lang="fr"/>
              <a:t>multiplexage</a:t>
            </a:r>
            <a:r>
              <a:rPr lang="fr"/>
              <a:t>. </a:t>
            </a:r>
            <a:endParaRPr/>
          </a:p>
          <a:p>
            <a:pPr indent="0" lvl="0" marL="0" rtl="0" algn="l">
              <a:spcBef>
                <a:spcPts val="1200"/>
              </a:spcBef>
              <a:spcAft>
                <a:spcPts val="0"/>
              </a:spcAft>
              <a:buNone/>
            </a:pPr>
            <a:r>
              <a:rPr lang="fr"/>
              <a:t>De la même façon, le fait d'arriver à mettre en parallèle le flux de données s'appelle le démultiplexage.</a:t>
            </a:r>
            <a:endParaRPr/>
          </a:p>
          <a:p>
            <a:pPr indent="0" lvl="0" marL="0" rtl="0" algn="l">
              <a:spcBef>
                <a:spcPts val="1200"/>
              </a:spcBef>
              <a:spcAft>
                <a:spcPts val="1200"/>
              </a:spcAft>
              <a:buNone/>
            </a:pPr>
            <a:r>
              <a:rPr lang="fr"/>
              <a:t>Il existe des milliers de ports, c'est pourquoi une assignation standard a été mise au point par l'IANA (Internet Assigned Numbers Authority), afin d'aider à la configuration des réseaux.</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21" name="Shape 421"/>
        <p:cNvGrpSpPr/>
        <p:nvPr/>
      </p:nvGrpSpPr>
      <p:grpSpPr>
        <a:xfrm>
          <a:off x="0" y="0"/>
          <a:ext cx="0" cy="0"/>
          <a:chOff x="0" y="0"/>
          <a:chExt cx="0" cy="0"/>
        </a:xfrm>
      </p:grpSpPr>
      <p:sp>
        <p:nvSpPr>
          <p:cNvPr id="422" name="Google Shape;422;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solidFill>
                  <a:schemeClr val="dk1"/>
                </a:solidFill>
              </a:rPr>
              <a:t>Le client/serveur</a:t>
            </a:r>
            <a:endParaRPr>
              <a:solidFill>
                <a:schemeClr val="dk1"/>
              </a:solidFill>
            </a:endParaRPr>
          </a:p>
        </p:txBody>
      </p:sp>
      <p:sp>
        <p:nvSpPr>
          <p:cNvPr id="423" name="Google Shape;423;p28"/>
          <p:cNvSpPr txBox="1"/>
          <p:nvPr>
            <p:ph idx="1" type="body"/>
          </p:nvPr>
        </p:nvSpPr>
        <p:spPr>
          <a:xfrm>
            <a:off x="1303800" y="1609050"/>
            <a:ext cx="70305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solidFill>
                  <a:schemeClr val="dk1"/>
                </a:solidFill>
              </a:rPr>
              <a:t>Le modèle de réseau client/serveur permet d’échanger des informations à l’aide de requêtes envoyées à un serveur détenant les informations que le client recherche.  </a:t>
            </a:r>
            <a:endParaRPr>
              <a:solidFill>
                <a:schemeClr val="dk1"/>
              </a:solidFill>
            </a:endParaRPr>
          </a:p>
        </p:txBody>
      </p:sp>
      <p:pic>
        <p:nvPicPr>
          <p:cNvPr id="424" name="Google Shape;424;p28"/>
          <p:cNvPicPr preferRelativeResize="0"/>
          <p:nvPr/>
        </p:nvPicPr>
        <p:blipFill>
          <a:blip r:embed="rId3">
            <a:alphaModFix/>
          </a:blip>
          <a:stretch>
            <a:fillRect/>
          </a:stretch>
        </p:blipFill>
        <p:spPr>
          <a:xfrm>
            <a:off x="2409025" y="2624375"/>
            <a:ext cx="4820045" cy="2056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64"/>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Les serveurs Web</a:t>
            </a:r>
            <a:endParaRPr/>
          </a:p>
        </p:txBody>
      </p:sp>
      <p:pic>
        <p:nvPicPr>
          <p:cNvPr id="849" name="Google Shape;849;p64"/>
          <p:cNvPicPr preferRelativeResize="0"/>
          <p:nvPr/>
        </p:nvPicPr>
        <p:blipFill>
          <a:blip r:embed="rId3">
            <a:alphaModFix/>
          </a:blip>
          <a:stretch>
            <a:fillRect/>
          </a:stretch>
        </p:blipFill>
        <p:spPr>
          <a:xfrm>
            <a:off x="269300" y="249225"/>
            <a:ext cx="4848900" cy="880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6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serveurs Web</a:t>
            </a:r>
            <a:endParaRPr/>
          </a:p>
        </p:txBody>
      </p:sp>
      <p:sp>
        <p:nvSpPr>
          <p:cNvPr id="855" name="Google Shape;855;p6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serveur Web est un serveur informatique utilisé pour publier des sites web sur Internet ou un intranet.</a:t>
            </a:r>
            <a:endParaRPr/>
          </a:p>
          <a:p>
            <a:pPr indent="0" lvl="0" marL="0" rtl="0" algn="l">
              <a:spcBef>
                <a:spcPts val="1200"/>
              </a:spcBef>
              <a:spcAft>
                <a:spcPts val="1200"/>
              </a:spcAft>
              <a:buNone/>
            </a:pPr>
            <a:r>
              <a:rPr lang="fr"/>
              <a:t>L'expression « serveur Web » désigne également le logiciel utilisé sur le serveur pour exécuter les requêtes HTTP, le protocole de communication employé sur le World Wide Web.</a:t>
            </a:r>
            <a:endParaRPr/>
          </a:p>
        </p:txBody>
      </p:sp>
      <p:pic>
        <p:nvPicPr>
          <p:cNvPr id="856" name="Google Shape;856;p65"/>
          <p:cNvPicPr preferRelativeResize="0"/>
          <p:nvPr/>
        </p:nvPicPr>
        <p:blipFill>
          <a:blip r:embed="rId3">
            <a:alphaModFix/>
          </a:blip>
          <a:stretch>
            <a:fillRect/>
          </a:stretch>
        </p:blipFill>
        <p:spPr>
          <a:xfrm>
            <a:off x="300925" y="4535575"/>
            <a:ext cx="1744050" cy="316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66"/>
          <p:cNvSpPr/>
          <p:nvPr/>
        </p:nvSpPr>
        <p:spPr>
          <a:xfrm>
            <a:off x="1194025" y="1336900"/>
            <a:ext cx="6929400" cy="2907300"/>
          </a:xfrm>
          <a:prstGeom prst="rect">
            <a:avLst/>
          </a:prstGeom>
          <a:noFill/>
          <a:ln cap="flat" cmpd="sng" w="19050">
            <a:solidFill>
              <a:srgbClr val="FF99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62" name="Google Shape;862;p6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Concepts de base</a:t>
            </a:r>
            <a:endParaRPr/>
          </a:p>
          <a:p>
            <a:pPr indent="0" lvl="0" marL="0" rtl="0" algn="l">
              <a:spcBef>
                <a:spcPts val="0"/>
              </a:spcBef>
              <a:spcAft>
                <a:spcPts val="0"/>
              </a:spcAft>
              <a:buNone/>
            </a:pPr>
            <a:r>
              <a:rPr lang="fr"/>
              <a:t>Architecture des services web</a:t>
            </a:r>
            <a:endParaRPr/>
          </a:p>
        </p:txBody>
      </p:sp>
      <p:sp>
        <p:nvSpPr>
          <p:cNvPr id="863" name="Google Shape;863;p66"/>
          <p:cNvSpPr txBox="1"/>
          <p:nvPr>
            <p:ph idx="1" type="body"/>
          </p:nvPr>
        </p:nvSpPr>
        <p:spPr>
          <a:xfrm>
            <a:off x="6332700" y="4244325"/>
            <a:ext cx="3039900" cy="9141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i="1" lang="fr" sz="1100"/>
              <a:t>HTTP (HyperText Transfer Protocol)</a:t>
            </a:r>
            <a:endParaRPr i="1" sz="1100"/>
          </a:p>
          <a:p>
            <a:pPr indent="0" lvl="0" marL="0" rtl="0" algn="ctr">
              <a:spcBef>
                <a:spcPts val="1200"/>
              </a:spcBef>
              <a:spcAft>
                <a:spcPts val="0"/>
              </a:spcAft>
              <a:buNone/>
            </a:pPr>
            <a:r>
              <a:rPr i="1" lang="fr" sz="1100"/>
              <a:t>SOAP (Simple Object Access Protocol)</a:t>
            </a:r>
            <a:endParaRPr i="1" sz="1100"/>
          </a:p>
          <a:p>
            <a:pPr indent="0" lvl="0" marL="0" rtl="0" algn="ctr">
              <a:spcBef>
                <a:spcPts val="1200"/>
              </a:spcBef>
              <a:spcAft>
                <a:spcPts val="1200"/>
              </a:spcAft>
              <a:buNone/>
            </a:pPr>
            <a:r>
              <a:rPr i="1" lang="fr" sz="1100"/>
              <a:t> REST (Representational State Transfer)</a:t>
            </a:r>
            <a:endParaRPr i="1" sz="1100"/>
          </a:p>
        </p:txBody>
      </p:sp>
      <p:sp>
        <p:nvSpPr>
          <p:cNvPr id="864" name="Google Shape;864;p66"/>
          <p:cNvSpPr/>
          <p:nvPr/>
        </p:nvSpPr>
        <p:spPr>
          <a:xfrm>
            <a:off x="1297500" y="1511075"/>
            <a:ext cx="1305000" cy="214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Client</a:t>
            </a:r>
            <a:endParaRPr>
              <a:latin typeface="Lato"/>
              <a:ea typeface="Lato"/>
              <a:cs typeface="Lato"/>
              <a:sym typeface="Lato"/>
            </a:endParaRPr>
          </a:p>
        </p:txBody>
      </p:sp>
      <p:sp>
        <p:nvSpPr>
          <p:cNvPr id="865" name="Google Shape;865;p66"/>
          <p:cNvSpPr/>
          <p:nvPr/>
        </p:nvSpPr>
        <p:spPr>
          <a:xfrm>
            <a:off x="4238050" y="1511075"/>
            <a:ext cx="969000" cy="214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Serveur</a:t>
            </a:r>
            <a:endParaRPr>
              <a:latin typeface="Lato"/>
              <a:ea typeface="Lato"/>
              <a:cs typeface="Lato"/>
              <a:sym typeface="Lato"/>
            </a:endParaRPr>
          </a:p>
        </p:txBody>
      </p:sp>
      <p:sp>
        <p:nvSpPr>
          <p:cNvPr id="866" name="Google Shape;866;p66"/>
          <p:cNvSpPr/>
          <p:nvPr/>
        </p:nvSpPr>
        <p:spPr>
          <a:xfrm>
            <a:off x="1464400" y="2044938"/>
            <a:ext cx="939000" cy="418500"/>
          </a:xfrm>
          <a:prstGeom prst="snip1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Navigateur Web</a:t>
            </a:r>
            <a:endParaRPr sz="1100">
              <a:latin typeface="Lato"/>
              <a:ea typeface="Lato"/>
              <a:cs typeface="Lato"/>
              <a:sym typeface="Lato"/>
            </a:endParaRPr>
          </a:p>
        </p:txBody>
      </p:sp>
      <p:sp>
        <p:nvSpPr>
          <p:cNvPr id="867" name="Google Shape;867;p66"/>
          <p:cNvSpPr/>
          <p:nvPr/>
        </p:nvSpPr>
        <p:spPr>
          <a:xfrm>
            <a:off x="1464400" y="2534113"/>
            <a:ext cx="939000" cy="418500"/>
          </a:xfrm>
          <a:prstGeom prst="snip1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Application</a:t>
            </a:r>
            <a:endParaRPr sz="1100">
              <a:latin typeface="Lato"/>
              <a:ea typeface="Lato"/>
              <a:cs typeface="Lato"/>
              <a:sym typeface="Lato"/>
            </a:endParaRPr>
          </a:p>
          <a:p>
            <a:pPr indent="0" lvl="0" marL="0" rtl="0" algn="ctr">
              <a:spcBef>
                <a:spcPts val="0"/>
              </a:spcBef>
              <a:spcAft>
                <a:spcPts val="0"/>
              </a:spcAft>
              <a:buNone/>
            </a:pPr>
            <a:r>
              <a:rPr lang="fr" sz="1100">
                <a:latin typeface="Lato"/>
                <a:ea typeface="Lato"/>
                <a:cs typeface="Lato"/>
                <a:sym typeface="Lato"/>
              </a:rPr>
              <a:t>Mobile</a:t>
            </a:r>
            <a:endParaRPr sz="1100">
              <a:latin typeface="Lato"/>
              <a:ea typeface="Lato"/>
              <a:cs typeface="Lato"/>
              <a:sym typeface="Lato"/>
            </a:endParaRPr>
          </a:p>
        </p:txBody>
      </p:sp>
      <p:sp>
        <p:nvSpPr>
          <p:cNvPr id="868" name="Google Shape;868;p66"/>
          <p:cNvSpPr/>
          <p:nvPr/>
        </p:nvSpPr>
        <p:spPr>
          <a:xfrm>
            <a:off x="1464400" y="3023300"/>
            <a:ext cx="939000" cy="418500"/>
          </a:xfrm>
          <a:prstGeom prst="snip1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Service Web</a:t>
            </a:r>
            <a:endParaRPr sz="1100">
              <a:latin typeface="Lato"/>
              <a:ea typeface="Lato"/>
              <a:cs typeface="Lato"/>
              <a:sym typeface="Lato"/>
            </a:endParaRPr>
          </a:p>
        </p:txBody>
      </p:sp>
      <p:sp>
        <p:nvSpPr>
          <p:cNvPr id="869" name="Google Shape;869;p66"/>
          <p:cNvSpPr/>
          <p:nvPr/>
        </p:nvSpPr>
        <p:spPr>
          <a:xfrm>
            <a:off x="7041700" y="1444775"/>
            <a:ext cx="877800" cy="22758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BDD</a:t>
            </a:r>
            <a:endParaRPr>
              <a:latin typeface="Lato"/>
              <a:ea typeface="Lato"/>
              <a:cs typeface="Lato"/>
              <a:sym typeface="Lato"/>
            </a:endParaRPr>
          </a:p>
        </p:txBody>
      </p:sp>
      <p:cxnSp>
        <p:nvCxnSpPr>
          <p:cNvPr id="870" name="Google Shape;870;p66"/>
          <p:cNvCxnSpPr>
            <a:stCxn id="864" idx="3"/>
            <a:endCxn id="865" idx="1"/>
          </p:cNvCxnSpPr>
          <p:nvPr/>
        </p:nvCxnSpPr>
        <p:spPr>
          <a:xfrm>
            <a:off x="2602500" y="2582675"/>
            <a:ext cx="1635600" cy="0"/>
          </a:xfrm>
          <a:prstGeom prst="straightConnector1">
            <a:avLst/>
          </a:prstGeom>
          <a:noFill/>
          <a:ln cap="flat" cmpd="sng" w="19050">
            <a:solidFill>
              <a:schemeClr val="dk2"/>
            </a:solidFill>
            <a:prstDash val="dashDot"/>
            <a:round/>
            <a:headEnd len="med" w="med" type="stealth"/>
            <a:tailEnd len="med" w="med" type="triangle"/>
          </a:ln>
        </p:spPr>
      </p:cxnSp>
      <p:cxnSp>
        <p:nvCxnSpPr>
          <p:cNvPr id="871" name="Google Shape;871;p66"/>
          <p:cNvCxnSpPr>
            <a:stCxn id="865" idx="3"/>
            <a:endCxn id="869" idx="2"/>
          </p:cNvCxnSpPr>
          <p:nvPr/>
        </p:nvCxnSpPr>
        <p:spPr>
          <a:xfrm>
            <a:off x="5207050" y="2582675"/>
            <a:ext cx="1834800" cy="0"/>
          </a:xfrm>
          <a:prstGeom prst="straightConnector1">
            <a:avLst/>
          </a:prstGeom>
          <a:noFill/>
          <a:ln cap="flat" cmpd="sng" w="19050">
            <a:solidFill>
              <a:schemeClr val="dk2"/>
            </a:solidFill>
            <a:prstDash val="dashDot"/>
            <a:round/>
            <a:headEnd len="med" w="med" type="stealth"/>
            <a:tailEnd len="med" w="med" type="triangle"/>
          </a:ln>
        </p:spPr>
      </p:cxnSp>
      <p:sp>
        <p:nvSpPr>
          <p:cNvPr id="872" name="Google Shape;872;p66"/>
          <p:cNvSpPr txBox="1"/>
          <p:nvPr/>
        </p:nvSpPr>
        <p:spPr>
          <a:xfrm>
            <a:off x="3020794" y="2296807"/>
            <a:ext cx="6213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HTTP</a:t>
            </a:r>
            <a:endParaRPr sz="1300">
              <a:solidFill>
                <a:schemeClr val="lt1"/>
              </a:solidFill>
              <a:latin typeface="Lato"/>
              <a:ea typeface="Lato"/>
              <a:cs typeface="Lato"/>
              <a:sym typeface="Lato"/>
            </a:endParaRPr>
          </a:p>
          <a:p>
            <a:pPr indent="0" lvl="0" marL="0" rtl="0" algn="l">
              <a:spcBef>
                <a:spcPts val="0"/>
              </a:spcBef>
              <a:spcAft>
                <a:spcPts val="0"/>
              </a:spcAft>
              <a:buNone/>
            </a:pPr>
            <a:r>
              <a:rPr lang="fr" sz="1300">
                <a:solidFill>
                  <a:schemeClr val="lt1"/>
                </a:solidFill>
                <a:latin typeface="Lato"/>
                <a:ea typeface="Lato"/>
                <a:cs typeface="Lato"/>
                <a:sym typeface="Lato"/>
              </a:rPr>
              <a:t>SOAP</a:t>
            </a:r>
            <a:endParaRPr sz="1300">
              <a:solidFill>
                <a:schemeClr val="lt1"/>
              </a:solidFill>
              <a:latin typeface="Lato"/>
              <a:ea typeface="Lato"/>
              <a:cs typeface="Lato"/>
              <a:sym typeface="Lato"/>
            </a:endParaRPr>
          </a:p>
          <a:p>
            <a:pPr indent="0" lvl="0" marL="0" rtl="0" algn="l">
              <a:spcBef>
                <a:spcPts val="0"/>
              </a:spcBef>
              <a:spcAft>
                <a:spcPts val="0"/>
              </a:spcAft>
              <a:buNone/>
            </a:pPr>
            <a:r>
              <a:rPr lang="fr" sz="1300">
                <a:solidFill>
                  <a:schemeClr val="lt1"/>
                </a:solidFill>
                <a:latin typeface="Lato"/>
                <a:ea typeface="Lato"/>
                <a:cs typeface="Lato"/>
                <a:sym typeface="Lato"/>
              </a:rPr>
              <a:t>REST</a:t>
            </a:r>
            <a:endParaRPr sz="1300">
              <a:solidFill>
                <a:schemeClr val="lt1"/>
              </a:solidFill>
              <a:latin typeface="Lato"/>
              <a:ea typeface="Lato"/>
              <a:cs typeface="Lato"/>
              <a:sym typeface="Lato"/>
            </a:endParaRPr>
          </a:p>
        </p:txBody>
      </p:sp>
      <p:sp>
        <p:nvSpPr>
          <p:cNvPr id="873" name="Google Shape;873;p66"/>
          <p:cNvSpPr txBox="1"/>
          <p:nvPr/>
        </p:nvSpPr>
        <p:spPr>
          <a:xfrm>
            <a:off x="5780887" y="2291781"/>
            <a:ext cx="727800" cy="4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Lato"/>
                <a:ea typeface="Lato"/>
                <a:cs typeface="Lato"/>
                <a:sym typeface="Lato"/>
              </a:rPr>
              <a:t>SQL</a:t>
            </a:r>
            <a:endParaRPr sz="1300">
              <a:solidFill>
                <a:schemeClr val="lt1"/>
              </a:solidFill>
              <a:latin typeface="Lato"/>
              <a:ea typeface="Lato"/>
              <a:cs typeface="Lato"/>
              <a:sym typeface="Lato"/>
            </a:endParaRPr>
          </a:p>
          <a:p>
            <a:pPr indent="0" lvl="0" marL="0" rtl="0" algn="ctr">
              <a:spcBef>
                <a:spcPts val="0"/>
              </a:spcBef>
              <a:spcAft>
                <a:spcPts val="0"/>
              </a:spcAft>
              <a:buNone/>
            </a:pPr>
            <a:r>
              <a:rPr lang="fr" sz="1300">
                <a:solidFill>
                  <a:schemeClr val="lt1"/>
                </a:solidFill>
                <a:latin typeface="Lato"/>
                <a:ea typeface="Lato"/>
                <a:cs typeface="Lato"/>
                <a:sym typeface="Lato"/>
              </a:rPr>
              <a:t>NoSQL</a:t>
            </a:r>
            <a:endParaRPr sz="1300">
              <a:solidFill>
                <a:schemeClr val="lt1"/>
              </a:solidFill>
              <a:latin typeface="Lato"/>
              <a:ea typeface="Lato"/>
              <a:cs typeface="Lato"/>
              <a:sym typeface="Lato"/>
            </a:endParaRPr>
          </a:p>
        </p:txBody>
      </p:sp>
      <p:cxnSp>
        <p:nvCxnSpPr>
          <p:cNvPr id="874" name="Google Shape;874;p66"/>
          <p:cNvCxnSpPr/>
          <p:nvPr/>
        </p:nvCxnSpPr>
        <p:spPr>
          <a:xfrm>
            <a:off x="1877787" y="4041311"/>
            <a:ext cx="5582400" cy="0"/>
          </a:xfrm>
          <a:prstGeom prst="straightConnector1">
            <a:avLst/>
          </a:prstGeom>
          <a:noFill/>
          <a:ln cap="flat" cmpd="sng" w="28575">
            <a:solidFill>
              <a:srgbClr val="FF0000"/>
            </a:solidFill>
            <a:prstDash val="solid"/>
            <a:round/>
            <a:headEnd len="med" w="med" type="stealth"/>
            <a:tailEnd len="med" w="med" type="triangle"/>
          </a:ln>
        </p:spPr>
      </p:cxnSp>
      <p:sp>
        <p:nvSpPr>
          <p:cNvPr id="875" name="Google Shape;875;p66"/>
          <p:cNvSpPr txBox="1"/>
          <p:nvPr/>
        </p:nvSpPr>
        <p:spPr>
          <a:xfrm>
            <a:off x="3568599" y="3745241"/>
            <a:ext cx="2307900" cy="4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Architecture 3 tiers</a:t>
            </a:r>
            <a:endParaRPr b="1" sz="1300">
              <a:solidFill>
                <a:srgbClr val="FF0000"/>
              </a:solidFill>
              <a:latin typeface="Lato"/>
              <a:ea typeface="Lato"/>
              <a:cs typeface="Lato"/>
              <a:sym typeface="Lato"/>
            </a:endParaRPr>
          </a:p>
        </p:txBody>
      </p:sp>
      <p:sp>
        <p:nvSpPr>
          <p:cNvPr id="876" name="Google Shape;876;p66"/>
          <p:cNvSpPr txBox="1"/>
          <p:nvPr/>
        </p:nvSpPr>
        <p:spPr>
          <a:xfrm>
            <a:off x="3944625" y="4163750"/>
            <a:ext cx="1448700" cy="4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9900"/>
                </a:solidFill>
                <a:latin typeface="Lato"/>
                <a:ea typeface="Lato"/>
                <a:cs typeface="Lato"/>
                <a:sym typeface="Lato"/>
              </a:rPr>
              <a:t>Service Web</a:t>
            </a:r>
            <a:endParaRPr b="1" sz="1300">
              <a:solidFill>
                <a:srgbClr val="FF9900"/>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6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Protocoles et normes associés aux services web</a:t>
            </a:r>
            <a:endParaRPr/>
          </a:p>
        </p:txBody>
      </p:sp>
      <p:sp>
        <p:nvSpPr>
          <p:cNvPr id="882" name="Google Shape;882;p67"/>
          <p:cNvSpPr txBox="1"/>
          <p:nvPr>
            <p:ph idx="1" type="body"/>
          </p:nvPr>
        </p:nvSpPr>
        <p:spPr>
          <a:xfrm>
            <a:off x="1297500" y="1781875"/>
            <a:ext cx="7038900" cy="65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Les </a:t>
            </a:r>
            <a:r>
              <a:rPr b="1" lang="fr"/>
              <a:t>protocoles </a:t>
            </a:r>
            <a:r>
              <a:rPr lang="fr"/>
              <a:t>et </a:t>
            </a:r>
            <a:r>
              <a:rPr b="1" lang="fr"/>
              <a:t>normes </a:t>
            </a:r>
            <a:r>
              <a:rPr lang="fr"/>
              <a:t>associés aux services web permettent de décrire les services, les messages échangés, les interfaces, et les opérations supportées.</a:t>
            </a:r>
            <a:endParaRPr/>
          </a:p>
        </p:txBody>
      </p:sp>
      <p:sp>
        <p:nvSpPr>
          <p:cNvPr id="883" name="Google Shape;883;p67"/>
          <p:cNvSpPr/>
          <p:nvPr/>
        </p:nvSpPr>
        <p:spPr>
          <a:xfrm>
            <a:off x="1168550" y="2571750"/>
            <a:ext cx="1683900" cy="1153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WSDL</a:t>
            </a:r>
            <a:endParaRPr b="1">
              <a:latin typeface="Lato"/>
              <a:ea typeface="Lato"/>
              <a:cs typeface="Lato"/>
              <a:sym typeface="Lato"/>
            </a:endParaRPr>
          </a:p>
          <a:p>
            <a:pPr indent="0" lvl="0" marL="0" rtl="0" algn="ctr">
              <a:spcBef>
                <a:spcPts val="0"/>
              </a:spcBef>
              <a:spcAft>
                <a:spcPts val="0"/>
              </a:spcAft>
              <a:buNone/>
            </a:pPr>
            <a:r>
              <a:rPr i="1" lang="fr">
                <a:latin typeface="Lato"/>
                <a:ea typeface="Lato"/>
                <a:cs typeface="Lato"/>
                <a:sym typeface="Lato"/>
              </a:rPr>
              <a:t>(Web Services Description Language)</a:t>
            </a:r>
            <a:endParaRPr i="1">
              <a:latin typeface="Lato"/>
              <a:ea typeface="Lato"/>
              <a:cs typeface="Lato"/>
              <a:sym typeface="Lato"/>
            </a:endParaRPr>
          </a:p>
        </p:txBody>
      </p:sp>
      <p:sp>
        <p:nvSpPr>
          <p:cNvPr id="884" name="Google Shape;884;p67"/>
          <p:cNvSpPr/>
          <p:nvPr/>
        </p:nvSpPr>
        <p:spPr>
          <a:xfrm>
            <a:off x="3730050" y="2571750"/>
            <a:ext cx="1683900" cy="1153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XML</a:t>
            </a:r>
            <a:endParaRPr b="1">
              <a:latin typeface="Lato"/>
              <a:ea typeface="Lato"/>
              <a:cs typeface="Lato"/>
              <a:sym typeface="Lato"/>
            </a:endParaRPr>
          </a:p>
          <a:p>
            <a:pPr indent="0" lvl="0" marL="0" rtl="0" algn="ctr">
              <a:spcBef>
                <a:spcPts val="0"/>
              </a:spcBef>
              <a:spcAft>
                <a:spcPts val="0"/>
              </a:spcAft>
              <a:buNone/>
            </a:pPr>
            <a:r>
              <a:rPr i="1" lang="fr">
                <a:latin typeface="Lato"/>
                <a:ea typeface="Lato"/>
                <a:cs typeface="Lato"/>
                <a:sym typeface="Lato"/>
              </a:rPr>
              <a:t>(Extensible Markup Language)</a:t>
            </a:r>
            <a:endParaRPr i="1">
              <a:latin typeface="Lato"/>
              <a:ea typeface="Lato"/>
              <a:cs typeface="Lato"/>
              <a:sym typeface="Lato"/>
            </a:endParaRPr>
          </a:p>
        </p:txBody>
      </p:sp>
      <p:sp>
        <p:nvSpPr>
          <p:cNvPr id="885" name="Google Shape;885;p67"/>
          <p:cNvSpPr/>
          <p:nvPr/>
        </p:nvSpPr>
        <p:spPr>
          <a:xfrm>
            <a:off x="6363025" y="2571750"/>
            <a:ext cx="1683900" cy="1153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JSON</a:t>
            </a:r>
            <a:endParaRPr b="1">
              <a:latin typeface="Lato"/>
              <a:ea typeface="Lato"/>
              <a:cs typeface="Lato"/>
              <a:sym typeface="Lato"/>
            </a:endParaRPr>
          </a:p>
          <a:p>
            <a:pPr indent="0" lvl="0" marL="0" rtl="0" algn="ctr">
              <a:spcBef>
                <a:spcPts val="0"/>
              </a:spcBef>
              <a:spcAft>
                <a:spcPts val="0"/>
              </a:spcAft>
              <a:buNone/>
            </a:pPr>
            <a:r>
              <a:rPr i="1" lang="fr">
                <a:latin typeface="Lato"/>
                <a:ea typeface="Lato"/>
                <a:cs typeface="Lato"/>
                <a:sym typeface="Lato"/>
              </a:rPr>
              <a:t>(JavaScript Object Notation)</a:t>
            </a:r>
            <a:endParaRPr i="1">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6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Le WSDL (Web Services Description Language)</a:t>
            </a:r>
            <a:endParaRPr/>
          </a:p>
        </p:txBody>
      </p:sp>
      <p:sp>
        <p:nvSpPr>
          <p:cNvPr id="891" name="Google Shape;891;p68"/>
          <p:cNvSpPr txBox="1"/>
          <p:nvPr>
            <p:ph idx="1" type="body"/>
          </p:nvPr>
        </p:nvSpPr>
        <p:spPr>
          <a:xfrm>
            <a:off x="1098450" y="2765650"/>
            <a:ext cx="2085600" cy="1552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fr"/>
              <a:t>Langage de description de service qui permet de décrire les opérations du service, les types de données échangés, et les protocoles de communication utilisés.</a:t>
            </a:r>
            <a:endParaRPr/>
          </a:p>
        </p:txBody>
      </p:sp>
      <p:sp>
        <p:nvSpPr>
          <p:cNvPr id="892" name="Google Shape;892;p68"/>
          <p:cNvSpPr/>
          <p:nvPr/>
        </p:nvSpPr>
        <p:spPr>
          <a:xfrm>
            <a:off x="1297500" y="1418550"/>
            <a:ext cx="1683900" cy="1153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WSDL</a:t>
            </a:r>
            <a:endParaRPr b="1">
              <a:latin typeface="Lato"/>
              <a:ea typeface="Lato"/>
              <a:cs typeface="Lato"/>
              <a:sym typeface="Lato"/>
            </a:endParaRPr>
          </a:p>
          <a:p>
            <a:pPr indent="0" lvl="0" marL="0" rtl="0" algn="ctr">
              <a:spcBef>
                <a:spcPts val="0"/>
              </a:spcBef>
              <a:spcAft>
                <a:spcPts val="0"/>
              </a:spcAft>
              <a:buNone/>
            </a:pPr>
            <a:r>
              <a:rPr i="1" lang="fr">
                <a:latin typeface="Lato"/>
                <a:ea typeface="Lato"/>
                <a:cs typeface="Lato"/>
                <a:sym typeface="Lato"/>
              </a:rPr>
              <a:t>(Web Services Description Language)</a:t>
            </a:r>
            <a:endParaRPr i="1">
              <a:latin typeface="Lato"/>
              <a:ea typeface="Lato"/>
              <a:cs typeface="Lato"/>
              <a:sym typeface="Lato"/>
            </a:endParaRPr>
          </a:p>
        </p:txBody>
      </p:sp>
      <p:pic>
        <p:nvPicPr>
          <p:cNvPr id="893" name="Google Shape;893;p68"/>
          <p:cNvPicPr preferRelativeResize="0"/>
          <p:nvPr/>
        </p:nvPicPr>
        <p:blipFill>
          <a:blip r:embed="rId3">
            <a:alphaModFix/>
          </a:blip>
          <a:stretch>
            <a:fillRect/>
          </a:stretch>
        </p:blipFill>
        <p:spPr>
          <a:xfrm>
            <a:off x="3184050" y="1307850"/>
            <a:ext cx="5712376" cy="34274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6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Le WSDL (Web Services Description Language)</a:t>
            </a:r>
            <a:endParaRPr/>
          </a:p>
        </p:txBody>
      </p:sp>
      <p:sp>
        <p:nvSpPr>
          <p:cNvPr id="899" name="Google Shape;899;p69"/>
          <p:cNvSpPr txBox="1"/>
          <p:nvPr>
            <p:ph idx="1" type="body"/>
          </p:nvPr>
        </p:nvSpPr>
        <p:spPr>
          <a:xfrm>
            <a:off x="1098450" y="2765650"/>
            <a:ext cx="2085600" cy="1552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fr"/>
              <a:t>Langage de description de service qui permet de décrire les opérations du service, les types de données échangés, et les protocoles de communication utilisés.</a:t>
            </a:r>
            <a:endParaRPr/>
          </a:p>
        </p:txBody>
      </p:sp>
      <p:sp>
        <p:nvSpPr>
          <p:cNvPr id="900" name="Google Shape;900;p69"/>
          <p:cNvSpPr/>
          <p:nvPr/>
        </p:nvSpPr>
        <p:spPr>
          <a:xfrm>
            <a:off x="1297500" y="1418550"/>
            <a:ext cx="1683900" cy="1153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WSDL</a:t>
            </a:r>
            <a:endParaRPr b="1">
              <a:latin typeface="Lato"/>
              <a:ea typeface="Lato"/>
              <a:cs typeface="Lato"/>
              <a:sym typeface="Lato"/>
            </a:endParaRPr>
          </a:p>
          <a:p>
            <a:pPr indent="0" lvl="0" marL="0" rtl="0" algn="ctr">
              <a:spcBef>
                <a:spcPts val="0"/>
              </a:spcBef>
              <a:spcAft>
                <a:spcPts val="0"/>
              </a:spcAft>
              <a:buNone/>
            </a:pPr>
            <a:r>
              <a:rPr i="1" lang="fr">
                <a:latin typeface="Lato"/>
                <a:ea typeface="Lato"/>
                <a:cs typeface="Lato"/>
                <a:sym typeface="Lato"/>
              </a:rPr>
              <a:t>(Web Services Description Language)</a:t>
            </a:r>
            <a:endParaRPr i="1">
              <a:latin typeface="Lato"/>
              <a:ea typeface="Lato"/>
              <a:cs typeface="Lato"/>
              <a:sym typeface="Lato"/>
            </a:endParaRPr>
          </a:p>
        </p:txBody>
      </p:sp>
      <p:pic>
        <p:nvPicPr>
          <p:cNvPr id="901" name="Google Shape;901;p69"/>
          <p:cNvPicPr preferRelativeResize="0"/>
          <p:nvPr/>
        </p:nvPicPr>
        <p:blipFill>
          <a:blip r:embed="rId3">
            <a:alphaModFix/>
          </a:blip>
          <a:stretch>
            <a:fillRect/>
          </a:stretch>
        </p:blipFill>
        <p:spPr>
          <a:xfrm>
            <a:off x="4165050" y="928700"/>
            <a:ext cx="3615600" cy="4112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70"/>
          <p:cNvSpPr/>
          <p:nvPr/>
        </p:nvSpPr>
        <p:spPr>
          <a:xfrm>
            <a:off x="1297500" y="1418550"/>
            <a:ext cx="1683900" cy="1153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XML</a:t>
            </a:r>
            <a:endParaRPr b="1">
              <a:latin typeface="Lato"/>
              <a:ea typeface="Lato"/>
              <a:cs typeface="Lato"/>
              <a:sym typeface="Lato"/>
            </a:endParaRPr>
          </a:p>
          <a:p>
            <a:pPr indent="0" lvl="0" marL="0" rtl="0" algn="ctr">
              <a:spcBef>
                <a:spcPts val="0"/>
              </a:spcBef>
              <a:spcAft>
                <a:spcPts val="0"/>
              </a:spcAft>
              <a:buNone/>
            </a:pPr>
            <a:r>
              <a:rPr i="1" lang="fr">
                <a:latin typeface="Lato"/>
                <a:ea typeface="Lato"/>
                <a:cs typeface="Lato"/>
                <a:sym typeface="Lato"/>
              </a:rPr>
              <a:t>(Extensible Markup Language)</a:t>
            </a:r>
            <a:endParaRPr i="1">
              <a:latin typeface="Lato"/>
              <a:ea typeface="Lato"/>
              <a:cs typeface="Lato"/>
              <a:sym typeface="Lato"/>
            </a:endParaRPr>
          </a:p>
        </p:txBody>
      </p:sp>
      <p:sp>
        <p:nvSpPr>
          <p:cNvPr id="907" name="Google Shape;907;p7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XML (Extensible Markup Language)</a:t>
            </a:r>
            <a:endParaRPr/>
          </a:p>
        </p:txBody>
      </p:sp>
      <p:sp>
        <p:nvSpPr>
          <p:cNvPr id="908" name="Google Shape;908;p70"/>
          <p:cNvSpPr txBox="1"/>
          <p:nvPr>
            <p:ph idx="1" type="body"/>
          </p:nvPr>
        </p:nvSpPr>
        <p:spPr>
          <a:xfrm>
            <a:off x="1098450" y="2765650"/>
            <a:ext cx="2371500" cy="199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fr"/>
              <a:t>XML (Extensible Markup Language) est un langage de balisage qui permet de décrire les données échangées entre le client et le serveur. XML est souvent utilisé pour encapsuler les données dans les messages échangés entre le client et le serveur.</a:t>
            </a:r>
            <a:endParaRPr/>
          </a:p>
        </p:txBody>
      </p:sp>
      <p:pic>
        <p:nvPicPr>
          <p:cNvPr id="909" name="Google Shape;909;p70"/>
          <p:cNvPicPr preferRelativeResize="0"/>
          <p:nvPr/>
        </p:nvPicPr>
        <p:blipFill>
          <a:blip r:embed="rId3">
            <a:alphaModFix/>
          </a:blip>
          <a:stretch>
            <a:fillRect/>
          </a:stretch>
        </p:blipFill>
        <p:spPr>
          <a:xfrm>
            <a:off x="4408025" y="1746000"/>
            <a:ext cx="3438525" cy="2190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7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JSON (JavaScript Object Notation)</a:t>
            </a:r>
            <a:endParaRPr/>
          </a:p>
        </p:txBody>
      </p:sp>
      <p:sp>
        <p:nvSpPr>
          <p:cNvPr id="915" name="Google Shape;915;p71"/>
          <p:cNvSpPr txBox="1"/>
          <p:nvPr>
            <p:ph idx="1" type="body"/>
          </p:nvPr>
        </p:nvSpPr>
        <p:spPr>
          <a:xfrm>
            <a:off x="1098450" y="2765650"/>
            <a:ext cx="2810100" cy="204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JSON (JavaScript Object Notation) est un format de données léger et facile à lire qui est souvent utilisé pour les services web RESTful. JSON est souvent utilisé pour encapsuler les données dans les messages échangés entre le client et le serveur.</a:t>
            </a:r>
            <a:endParaRPr/>
          </a:p>
        </p:txBody>
      </p:sp>
      <p:sp>
        <p:nvSpPr>
          <p:cNvPr id="916" name="Google Shape;916;p71"/>
          <p:cNvSpPr/>
          <p:nvPr/>
        </p:nvSpPr>
        <p:spPr>
          <a:xfrm>
            <a:off x="1297500" y="1418550"/>
            <a:ext cx="1683900" cy="1153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JSON</a:t>
            </a:r>
            <a:endParaRPr b="1">
              <a:latin typeface="Lato"/>
              <a:ea typeface="Lato"/>
              <a:cs typeface="Lato"/>
              <a:sym typeface="Lato"/>
            </a:endParaRPr>
          </a:p>
          <a:p>
            <a:pPr indent="0" lvl="0" marL="0" rtl="0" algn="ctr">
              <a:spcBef>
                <a:spcPts val="0"/>
              </a:spcBef>
              <a:spcAft>
                <a:spcPts val="0"/>
              </a:spcAft>
              <a:buNone/>
            </a:pPr>
            <a:r>
              <a:rPr i="1" lang="fr">
                <a:latin typeface="Lato"/>
                <a:ea typeface="Lato"/>
                <a:cs typeface="Lato"/>
                <a:sym typeface="Lato"/>
              </a:rPr>
              <a:t>(JavaScript Object Notation)</a:t>
            </a:r>
            <a:endParaRPr i="1">
              <a:latin typeface="Lato"/>
              <a:ea typeface="Lato"/>
              <a:cs typeface="Lato"/>
              <a:sym typeface="Lato"/>
            </a:endParaRPr>
          </a:p>
        </p:txBody>
      </p:sp>
      <p:pic>
        <p:nvPicPr>
          <p:cNvPr id="917" name="Google Shape;917;p71"/>
          <p:cNvPicPr preferRelativeResize="0"/>
          <p:nvPr/>
        </p:nvPicPr>
        <p:blipFill>
          <a:blip r:embed="rId3">
            <a:alphaModFix/>
          </a:blip>
          <a:stretch>
            <a:fillRect/>
          </a:stretch>
        </p:blipFill>
        <p:spPr>
          <a:xfrm>
            <a:off x="4091575" y="1195600"/>
            <a:ext cx="4410630" cy="3530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72"/>
          <p:cNvSpPr/>
          <p:nvPr/>
        </p:nvSpPr>
        <p:spPr>
          <a:xfrm>
            <a:off x="4980225" y="2725625"/>
            <a:ext cx="1806300" cy="1887300"/>
          </a:xfrm>
          <a:prstGeom prst="rect">
            <a:avLst/>
          </a:prstGeom>
          <a:noFill/>
          <a:ln cap="flat" cmpd="sng" w="19050">
            <a:solidFill>
              <a:srgbClr val="FFFF0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12121"/>
              </a:solidFill>
              <a:latin typeface="Lato"/>
              <a:ea typeface="Lato"/>
              <a:cs typeface="Lato"/>
              <a:sym typeface="Lato"/>
            </a:endParaRPr>
          </a:p>
        </p:txBody>
      </p:sp>
      <p:sp>
        <p:nvSpPr>
          <p:cNvPr id="923" name="Google Shape;923;p72"/>
          <p:cNvSpPr/>
          <p:nvPr/>
        </p:nvSpPr>
        <p:spPr>
          <a:xfrm>
            <a:off x="1358725" y="1715363"/>
            <a:ext cx="3500400" cy="1449000"/>
          </a:xfrm>
          <a:prstGeom prst="rect">
            <a:avLst/>
          </a:prstGeom>
          <a:noFill/>
          <a:ln cap="flat" cmpd="sng" w="19050">
            <a:solidFill>
              <a:srgbClr val="FF99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F9900"/>
                </a:solidFill>
                <a:latin typeface="Lato"/>
                <a:ea typeface="Lato"/>
                <a:cs typeface="Lato"/>
                <a:sym typeface="Lato"/>
              </a:rPr>
              <a:t>Fonctions</a:t>
            </a:r>
            <a:endParaRPr>
              <a:solidFill>
                <a:srgbClr val="FF9900"/>
              </a:solidFill>
              <a:latin typeface="Lato"/>
              <a:ea typeface="Lato"/>
              <a:cs typeface="Lato"/>
              <a:sym typeface="Lato"/>
            </a:endParaRPr>
          </a:p>
          <a:p>
            <a:pPr indent="0" lvl="0" marL="0" rtl="0" algn="ctr">
              <a:spcBef>
                <a:spcPts val="0"/>
              </a:spcBef>
              <a:spcAft>
                <a:spcPts val="0"/>
              </a:spcAft>
              <a:buNone/>
            </a:pPr>
            <a:r>
              <a:rPr lang="fr">
                <a:solidFill>
                  <a:srgbClr val="FF9900"/>
                </a:solidFill>
                <a:latin typeface="Lato"/>
                <a:ea typeface="Lato"/>
                <a:cs typeface="Lato"/>
                <a:sym typeface="Lato"/>
              </a:rPr>
              <a:t>Ensemble de fonctions exposées</a:t>
            </a:r>
            <a:endParaRPr>
              <a:solidFill>
                <a:srgbClr val="FF9900"/>
              </a:solidFill>
              <a:latin typeface="Lato"/>
              <a:ea typeface="Lato"/>
              <a:cs typeface="Lato"/>
              <a:sym typeface="Lato"/>
            </a:endParaRPr>
          </a:p>
        </p:txBody>
      </p:sp>
      <p:sp>
        <p:nvSpPr>
          <p:cNvPr id="924" name="Google Shape;924;p7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Notions de service, d’interface, de message et de transport</a:t>
            </a:r>
            <a:endParaRPr/>
          </a:p>
        </p:txBody>
      </p:sp>
      <p:sp>
        <p:nvSpPr>
          <p:cNvPr id="925" name="Google Shape;925;p72"/>
          <p:cNvSpPr txBox="1"/>
          <p:nvPr/>
        </p:nvSpPr>
        <p:spPr>
          <a:xfrm>
            <a:off x="2471125" y="1390475"/>
            <a:ext cx="12756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9900"/>
                </a:solidFill>
                <a:latin typeface="Lato"/>
                <a:ea typeface="Lato"/>
                <a:cs typeface="Lato"/>
                <a:sym typeface="Lato"/>
              </a:rPr>
              <a:t>Service Web</a:t>
            </a:r>
            <a:endParaRPr b="1" sz="1300">
              <a:solidFill>
                <a:srgbClr val="FF9900"/>
              </a:solidFill>
              <a:latin typeface="Lato"/>
              <a:ea typeface="Lato"/>
              <a:cs typeface="Lato"/>
              <a:sym typeface="Lato"/>
            </a:endParaRPr>
          </a:p>
        </p:txBody>
      </p:sp>
      <p:sp>
        <p:nvSpPr>
          <p:cNvPr id="926" name="Google Shape;926;p72"/>
          <p:cNvSpPr/>
          <p:nvPr/>
        </p:nvSpPr>
        <p:spPr>
          <a:xfrm>
            <a:off x="4859125" y="2154113"/>
            <a:ext cx="2102400" cy="5715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API</a:t>
            </a:r>
            <a:endParaRPr>
              <a:latin typeface="Lato"/>
              <a:ea typeface="Lato"/>
              <a:cs typeface="Lato"/>
              <a:sym typeface="Lato"/>
            </a:endParaRPr>
          </a:p>
        </p:txBody>
      </p:sp>
      <p:sp>
        <p:nvSpPr>
          <p:cNvPr id="927" name="Google Shape;927;p72"/>
          <p:cNvSpPr/>
          <p:nvPr/>
        </p:nvSpPr>
        <p:spPr>
          <a:xfrm>
            <a:off x="6961525" y="1740788"/>
            <a:ext cx="1806300" cy="1398168"/>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Internet</a:t>
            </a:r>
            <a:endParaRPr>
              <a:solidFill>
                <a:schemeClr val="lt1"/>
              </a:solidFill>
              <a:latin typeface="Lato"/>
              <a:ea typeface="Lato"/>
              <a:cs typeface="Lato"/>
              <a:sym typeface="Lato"/>
            </a:endParaRPr>
          </a:p>
        </p:txBody>
      </p:sp>
      <p:sp>
        <p:nvSpPr>
          <p:cNvPr id="928" name="Google Shape;928;p72"/>
          <p:cNvSpPr/>
          <p:nvPr/>
        </p:nvSpPr>
        <p:spPr>
          <a:xfrm>
            <a:off x="5296600" y="2775850"/>
            <a:ext cx="724500" cy="9798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latin typeface="Lato"/>
                <a:ea typeface="Lato"/>
                <a:cs typeface="Lato"/>
                <a:sym typeface="Lato"/>
              </a:rPr>
              <a:t>WSDL</a:t>
            </a:r>
            <a:endParaRPr b="1" sz="1300">
              <a:latin typeface="Lato"/>
              <a:ea typeface="Lato"/>
              <a:cs typeface="Lato"/>
              <a:sym typeface="Lato"/>
            </a:endParaRPr>
          </a:p>
        </p:txBody>
      </p:sp>
      <p:sp>
        <p:nvSpPr>
          <p:cNvPr id="929" name="Google Shape;929;p72"/>
          <p:cNvSpPr/>
          <p:nvPr/>
        </p:nvSpPr>
        <p:spPr>
          <a:xfrm>
            <a:off x="5548075" y="3138950"/>
            <a:ext cx="724500" cy="9798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latin typeface="Lato"/>
                <a:ea typeface="Lato"/>
                <a:cs typeface="Lato"/>
                <a:sym typeface="Lato"/>
              </a:rPr>
              <a:t>XML</a:t>
            </a:r>
            <a:endParaRPr b="1" sz="1300">
              <a:latin typeface="Lato"/>
              <a:ea typeface="Lato"/>
              <a:cs typeface="Lato"/>
              <a:sym typeface="Lato"/>
            </a:endParaRPr>
          </a:p>
        </p:txBody>
      </p:sp>
      <p:sp>
        <p:nvSpPr>
          <p:cNvPr id="930" name="Google Shape;930;p72"/>
          <p:cNvSpPr/>
          <p:nvPr/>
        </p:nvSpPr>
        <p:spPr>
          <a:xfrm>
            <a:off x="5761725" y="3515850"/>
            <a:ext cx="724500" cy="9798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latin typeface="Lato"/>
                <a:ea typeface="Lato"/>
                <a:cs typeface="Lato"/>
                <a:sym typeface="Lato"/>
              </a:rPr>
              <a:t>JSON</a:t>
            </a:r>
            <a:endParaRPr b="1" sz="1300">
              <a:latin typeface="Lato"/>
              <a:ea typeface="Lato"/>
              <a:cs typeface="Lato"/>
              <a:sym typeface="Lato"/>
            </a:endParaRPr>
          </a:p>
        </p:txBody>
      </p:sp>
      <p:cxnSp>
        <p:nvCxnSpPr>
          <p:cNvPr id="931" name="Google Shape;931;p72"/>
          <p:cNvCxnSpPr>
            <a:stCxn id="928" idx="3"/>
          </p:cNvCxnSpPr>
          <p:nvPr/>
        </p:nvCxnSpPr>
        <p:spPr>
          <a:xfrm flipH="1" rot="10800000">
            <a:off x="5658850" y="2592250"/>
            <a:ext cx="250200" cy="183600"/>
          </a:xfrm>
          <a:prstGeom prst="straightConnector1">
            <a:avLst/>
          </a:prstGeom>
          <a:noFill/>
          <a:ln cap="flat" cmpd="sng" w="9525">
            <a:solidFill>
              <a:schemeClr val="dk2"/>
            </a:solidFill>
            <a:prstDash val="solid"/>
            <a:round/>
            <a:headEnd len="med" w="med" type="none"/>
            <a:tailEnd len="med" w="med" type="none"/>
          </a:ln>
        </p:spPr>
      </p:cxnSp>
      <p:cxnSp>
        <p:nvCxnSpPr>
          <p:cNvPr id="932" name="Google Shape;932;p72"/>
          <p:cNvCxnSpPr>
            <a:stCxn id="929" idx="3"/>
          </p:cNvCxnSpPr>
          <p:nvPr/>
        </p:nvCxnSpPr>
        <p:spPr>
          <a:xfrm flipH="1" rot="10800000">
            <a:off x="5910325" y="2602250"/>
            <a:ext cx="18900" cy="536700"/>
          </a:xfrm>
          <a:prstGeom prst="straightConnector1">
            <a:avLst/>
          </a:prstGeom>
          <a:noFill/>
          <a:ln cap="flat" cmpd="sng" w="9525">
            <a:solidFill>
              <a:schemeClr val="dk2"/>
            </a:solidFill>
            <a:prstDash val="solid"/>
            <a:round/>
            <a:headEnd len="med" w="med" type="none"/>
            <a:tailEnd len="med" w="med" type="none"/>
          </a:ln>
        </p:spPr>
      </p:cxnSp>
      <p:cxnSp>
        <p:nvCxnSpPr>
          <p:cNvPr id="933" name="Google Shape;933;p72"/>
          <p:cNvCxnSpPr>
            <a:stCxn id="930" idx="3"/>
          </p:cNvCxnSpPr>
          <p:nvPr/>
        </p:nvCxnSpPr>
        <p:spPr>
          <a:xfrm rot="10800000">
            <a:off x="5939475" y="2602350"/>
            <a:ext cx="184500" cy="913500"/>
          </a:xfrm>
          <a:prstGeom prst="straightConnector1">
            <a:avLst/>
          </a:prstGeom>
          <a:noFill/>
          <a:ln cap="flat" cmpd="sng" w="9525">
            <a:solidFill>
              <a:schemeClr val="dk2"/>
            </a:solidFill>
            <a:prstDash val="solid"/>
            <a:round/>
            <a:headEnd len="med" w="med" type="none"/>
            <a:tailEnd len="med" w="med" type="none"/>
          </a:ln>
        </p:spPr>
      </p:cxnSp>
      <p:sp>
        <p:nvSpPr>
          <p:cNvPr id="934" name="Google Shape;934;p72"/>
          <p:cNvSpPr txBox="1"/>
          <p:nvPr/>
        </p:nvSpPr>
        <p:spPr>
          <a:xfrm>
            <a:off x="5296600" y="4532075"/>
            <a:ext cx="12756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FF00"/>
                </a:solidFill>
                <a:latin typeface="Lato"/>
                <a:ea typeface="Lato"/>
                <a:cs typeface="Lato"/>
                <a:sym typeface="Lato"/>
              </a:rPr>
              <a:t>Encapsulation</a:t>
            </a:r>
            <a:endParaRPr b="1" sz="1300">
              <a:solidFill>
                <a:srgbClr val="FFFF00"/>
              </a:solidFill>
              <a:latin typeface="Lato"/>
              <a:ea typeface="Lato"/>
              <a:cs typeface="Lato"/>
              <a:sym typeface="Lato"/>
            </a:endParaRPr>
          </a:p>
        </p:txBody>
      </p:sp>
      <p:cxnSp>
        <p:nvCxnSpPr>
          <p:cNvPr id="935" name="Google Shape;935;p72"/>
          <p:cNvCxnSpPr/>
          <p:nvPr/>
        </p:nvCxnSpPr>
        <p:spPr>
          <a:xfrm>
            <a:off x="4949604" y="1888000"/>
            <a:ext cx="1959300" cy="0"/>
          </a:xfrm>
          <a:prstGeom prst="straightConnector1">
            <a:avLst/>
          </a:prstGeom>
          <a:noFill/>
          <a:ln cap="flat" cmpd="sng" w="19050">
            <a:solidFill>
              <a:srgbClr val="42A5F5"/>
            </a:solidFill>
            <a:prstDash val="solid"/>
            <a:round/>
            <a:headEnd len="med" w="med" type="stealth"/>
            <a:tailEnd len="med" w="med" type="triangle"/>
          </a:ln>
        </p:spPr>
      </p:cxnSp>
      <p:sp>
        <p:nvSpPr>
          <p:cNvPr id="936" name="Google Shape;936;p72"/>
          <p:cNvSpPr txBox="1"/>
          <p:nvPr/>
        </p:nvSpPr>
        <p:spPr>
          <a:xfrm>
            <a:off x="5116150" y="1568538"/>
            <a:ext cx="16365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42A5F5"/>
                </a:solidFill>
                <a:latin typeface="Lato"/>
                <a:ea typeface="Lato"/>
                <a:cs typeface="Lato"/>
                <a:sym typeface="Lato"/>
              </a:rPr>
              <a:t>HTTP (GET,POST..)</a:t>
            </a:r>
            <a:endParaRPr b="1" sz="1300">
              <a:solidFill>
                <a:srgbClr val="42A5F5"/>
              </a:solidFill>
              <a:latin typeface="Lato"/>
              <a:ea typeface="Lato"/>
              <a:cs typeface="Lato"/>
              <a:sym typeface="Lato"/>
            </a:endParaRPr>
          </a:p>
        </p:txBody>
      </p:sp>
      <p:sp>
        <p:nvSpPr>
          <p:cNvPr id="937" name="Google Shape;937;p72"/>
          <p:cNvSpPr txBox="1"/>
          <p:nvPr/>
        </p:nvSpPr>
        <p:spPr>
          <a:xfrm>
            <a:off x="5146086" y="1802580"/>
            <a:ext cx="16365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42A5F5"/>
                </a:solidFill>
                <a:latin typeface="Lato"/>
                <a:ea typeface="Lato"/>
                <a:cs typeface="Lato"/>
                <a:sym typeface="Lato"/>
              </a:rPr>
              <a:t>SOAP</a:t>
            </a:r>
            <a:endParaRPr b="1" sz="1300">
              <a:solidFill>
                <a:srgbClr val="42A5F5"/>
              </a:solidFill>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7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Différence entre REST et SOAP</a:t>
            </a:r>
            <a:endParaRPr/>
          </a:p>
        </p:txBody>
      </p:sp>
      <p:sp>
        <p:nvSpPr>
          <p:cNvPr id="943" name="Google Shape;943;p73"/>
          <p:cNvSpPr/>
          <p:nvPr/>
        </p:nvSpPr>
        <p:spPr>
          <a:xfrm>
            <a:off x="1297500" y="1387925"/>
            <a:ext cx="3194400" cy="352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REST</a:t>
            </a:r>
            <a:endParaRPr b="1">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a:t>
            </a:r>
            <a:r>
              <a:rPr b="1" lang="fr">
                <a:latin typeface="Lato"/>
                <a:ea typeface="Lato"/>
                <a:cs typeface="Lato"/>
                <a:sym typeface="Lato"/>
              </a:rPr>
              <a:t>RE</a:t>
            </a:r>
            <a:r>
              <a:rPr lang="fr">
                <a:latin typeface="Lato"/>
                <a:ea typeface="Lato"/>
                <a:cs typeface="Lato"/>
                <a:sym typeface="Lato"/>
              </a:rPr>
              <a:t>presentational </a:t>
            </a:r>
            <a:r>
              <a:rPr b="1" lang="fr">
                <a:latin typeface="Lato"/>
                <a:ea typeface="Lato"/>
                <a:cs typeface="Lato"/>
                <a:sym typeface="Lato"/>
              </a:rPr>
              <a:t>S</a:t>
            </a:r>
            <a:r>
              <a:rPr lang="fr">
                <a:latin typeface="Lato"/>
                <a:ea typeface="Lato"/>
                <a:cs typeface="Lato"/>
                <a:sym typeface="Lato"/>
              </a:rPr>
              <a:t>tate </a:t>
            </a:r>
            <a:r>
              <a:rPr b="1" lang="fr">
                <a:latin typeface="Lato"/>
                <a:ea typeface="Lato"/>
                <a:cs typeface="Lato"/>
                <a:sym typeface="Lato"/>
              </a:rPr>
              <a:t>T</a:t>
            </a:r>
            <a:r>
              <a:rPr lang="fr">
                <a:latin typeface="Lato"/>
                <a:ea typeface="Lato"/>
                <a:cs typeface="Lato"/>
                <a:sym typeface="Lato"/>
              </a:rPr>
              <a:t>ransfer)</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fr" sz="1300">
                <a:latin typeface="Lato"/>
                <a:ea typeface="Lato"/>
                <a:cs typeface="Lato"/>
                <a:sym typeface="Lato"/>
              </a:rPr>
              <a:t>Ensemble de procédés architecturaux</a:t>
            </a:r>
            <a:endParaRPr sz="1300">
              <a:latin typeface="Lato"/>
              <a:ea typeface="Lato"/>
              <a:cs typeface="Lato"/>
              <a:sym typeface="Lato"/>
            </a:endParaRPr>
          </a:p>
        </p:txBody>
      </p:sp>
      <p:sp>
        <p:nvSpPr>
          <p:cNvPr id="944" name="Google Shape;944;p73"/>
          <p:cNvSpPr/>
          <p:nvPr/>
        </p:nvSpPr>
        <p:spPr>
          <a:xfrm>
            <a:off x="4899325" y="1387925"/>
            <a:ext cx="3194400" cy="352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SOAP</a:t>
            </a:r>
            <a:endParaRPr b="1">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a:t>
            </a:r>
            <a:r>
              <a:rPr b="1" lang="fr">
                <a:latin typeface="Lato"/>
                <a:ea typeface="Lato"/>
                <a:cs typeface="Lato"/>
                <a:sym typeface="Lato"/>
              </a:rPr>
              <a:t>S</a:t>
            </a:r>
            <a:r>
              <a:rPr lang="fr">
                <a:latin typeface="Lato"/>
                <a:ea typeface="Lato"/>
                <a:cs typeface="Lato"/>
                <a:sym typeface="Lato"/>
              </a:rPr>
              <a:t>imple </a:t>
            </a:r>
            <a:r>
              <a:rPr b="1" lang="fr">
                <a:latin typeface="Lato"/>
                <a:ea typeface="Lato"/>
                <a:cs typeface="Lato"/>
                <a:sym typeface="Lato"/>
              </a:rPr>
              <a:t>O</a:t>
            </a:r>
            <a:r>
              <a:rPr lang="fr">
                <a:latin typeface="Lato"/>
                <a:ea typeface="Lato"/>
                <a:cs typeface="Lato"/>
                <a:sym typeface="Lato"/>
              </a:rPr>
              <a:t>bject </a:t>
            </a:r>
            <a:r>
              <a:rPr b="1" lang="fr">
                <a:latin typeface="Lato"/>
                <a:ea typeface="Lato"/>
                <a:cs typeface="Lato"/>
                <a:sym typeface="Lato"/>
              </a:rPr>
              <a:t>A</a:t>
            </a:r>
            <a:r>
              <a:rPr lang="fr">
                <a:latin typeface="Lato"/>
                <a:ea typeface="Lato"/>
                <a:cs typeface="Lato"/>
                <a:sym typeface="Lato"/>
              </a:rPr>
              <a:t>ccess </a:t>
            </a:r>
            <a:r>
              <a:rPr b="1" lang="fr">
                <a:latin typeface="Lato"/>
                <a:ea typeface="Lato"/>
                <a:cs typeface="Lato"/>
                <a:sym typeface="Lato"/>
              </a:rPr>
              <a:t>P</a:t>
            </a:r>
            <a:r>
              <a:rPr lang="fr">
                <a:latin typeface="Lato"/>
                <a:ea typeface="Lato"/>
                <a:cs typeface="Lato"/>
                <a:sym typeface="Lato"/>
              </a:rPr>
              <a:t>rotocol)</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Protocole officiel géré par le W3C</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Standards de conformité ACID</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fr" sz="1300">
                <a:latin typeface="Lato"/>
                <a:ea typeface="Lato"/>
                <a:cs typeface="Lato"/>
                <a:sym typeface="Lato"/>
              </a:rPr>
              <a:t>Atomicité</a:t>
            </a:r>
            <a:endParaRPr sz="1300">
              <a:latin typeface="Lato"/>
              <a:ea typeface="Lato"/>
              <a:cs typeface="Lato"/>
              <a:sym typeface="Lato"/>
            </a:endParaRPr>
          </a:p>
          <a:p>
            <a:pPr indent="0" lvl="0" marL="0" rtl="0" algn="ctr">
              <a:spcBef>
                <a:spcPts val="0"/>
              </a:spcBef>
              <a:spcAft>
                <a:spcPts val="0"/>
              </a:spcAft>
              <a:buNone/>
            </a:pPr>
            <a:r>
              <a:rPr lang="fr" sz="1300">
                <a:latin typeface="Lato"/>
                <a:ea typeface="Lato"/>
                <a:cs typeface="Lato"/>
                <a:sym typeface="Lato"/>
              </a:rPr>
              <a:t>Cohérence</a:t>
            </a:r>
            <a:endParaRPr sz="1300">
              <a:latin typeface="Lato"/>
              <a:ea typeface="Lato"/>
              <a:cs typeface="Lato"/>
              <a:sym typeface="Lato"/>
            </a:endParaRPr>
          </a:p>
          <a:p>
            <a:pPr indent="0" lvl="0" marL="0" rtl="0" algn="ctr">
              <a:spcBef>
                <a:spcPts val="0"/>
              </a:spcBef>
              <a:spcAft>
                <a:spcPts val="0"/>
              </a:spcAft>
              <a:buNone/>
            </a:pPr>
            <a:r>
              <a:rPr lang="fr" sz="1300">
                <a:latin typeface="Lato"/>
                <a:ea typeface="Lato"/>
                <a:cs typeface="Lato"/>
                <a:sym typeface="Lato"/>
              </a:rPr>
              <a:t>Isolement</a:t>
            </a:r>
            <a:endParaRPr sz="1300">
              <a:latin typeface="Lato"/>
              <a:ea typeface="Lato"/>
              <a:cs typeface="Lato"/>
              <a:sym typeface="Lato"/>
            </a:endParaRPr>
          </a:p>
          <a:p>
            <a:pPr indent="0" lvl="0" marL="0" rtl="0" algn="ctr">
              <a:spcBef>
                <a:spcPts val="0"/>
              </a:spcBef>
              <a:spcAft>
                <a:spcPts val="0"/>
              </a:spcAft>
              <a:buNone/>
            </a:pPr>
            <a:r>
              <a:rPr lang="fr" sz="1300">
                <a:latin typeface="Lato"/>
                <a:ea typeface="Lato"/>
                <a:cs typeface="Lato"/>
                <a:sym typeface="Lato"/>
              </a:rPr>
              <a:t>Durabilité</a:t>
            </a:r>
            <a:endParaRPr sz="1300">
              <a:latin typeface="Lato"/>
              <a:ea typeface="Lato"/>
              <a:cs typeface="Lato"/>
              <a:sym typeface="Lato"/>
            </a:endParaRPr>
          </a:p>
        </p:txBody>
      </p:sp>
      <p:sp>
        <p:nvSpPr>
          <p:cNvPr id="945" name="Google Shape;945;p73"/>
          <p:cNvSpPr/>
          <p:nvPr/>
        </p:nvSpPr>
        <p:spPr>
          <a:xfrm>
            <a:off x="1857375" y="4051525"/>
            <a:ext cx="2224800" cy="622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IoT</a:t>
            </a:r>
            <a:endParaRPr>
              <a:latin typeface="Lato"/>
              <a:ea typeface="Lato"/>
              <a:cs typeface="Lato"/>
              <a:sym typeface="Lato"/>
            </a:endParaRPr>
          </a:p>
        </p:txBody>
      </p:sp>
      <p:sp>
        <p:nvSpPr>
          <p:cNvPr id="946" name="Google Shape;946;p73"/>
          <p:cNvSpPr/>
          <p:nvPr/>
        </p:nvSpPr>
        <p:spPr>
          <a:xfrm>
            <a:off x="5384125" y="4051525"/>
            <a:ext cx="2224800" cy="622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Conformité &amp; Sécurité</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trajet dans l’infrastructure</a:t>
            </a:r>
            <a:endParaRPr/>
          </a:p>
        </p:txBody>
      </p:sp>
      <p:sp>
        <p:nvSpPr>
          <p:cNvPr id="430" name="Google Shape;430;p29"/>
          <p:cNvSpPr/>
          <p:nvPr/>
        </p:nvSpPr>
        <p:spPr>
          <a:xfrm>
            <a:off x="970650" y="2061400"/>
            <a:ext cx="7245000" cy="154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Comment les informations circulent dans les infrastructures réseaux ?</a:t>
            </a:r>
            <a:endParaRPr b="1">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7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Modèles de développement de services web</a:t>
            </a:r>
            <a:endParaRPr/>
          </a:p>
        </p:txBody>
      </p:sp>
      <p:sp>
        <p:nvSpPr>
          <p:cNvPr id="952" name="Google Shape;952;p7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Il existe plusieurs modèles de développement de services web, chacun avec ses propres caractéristiques, avantages et inconvénients.</a:t>
            </a:r>
            <a:endParaRPr/>
          </a:p>
        </p:txBody>
      </p:sp>
      <p:sp>
        <p:nvSpPr>
          <p:cNvPr id="953" name="Google Shape;953;p74"/>
          <p:cNvSpPr/>
          <p:nvPr/>
        </p:nvSpPr>
        <p:spPr>
          <a:xfrm>
            <a:off x="1297500" y="2357425"/>
            <a:ext cx="1927500" cy="86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Le modèle RPC</a:t>
            </a:r>
            <a:endParaRPr>
              <a:latin typeface="Lato"/>
              <a:ea typeface="Lato"/>
              <a:cs typeface="Lato"/>
              <a:sym typeface="Lato"/>
            </a:endParaRPr>
          </a:p>
          <a:p>
            <a:pPr indent="0" lvl="0" marL="0" rtl="0" algn="ctr">
              <a:spcBef>
                <a:spcPts val="0"/>
              </a:spcBef>
              <a:spcAft>
                <a:spcPts val="0"/>
              </a:spcAft>
              <a:buNone/>
            </a:pPr>
            <a:r>
              <a:rPr i="1" lang="fr" sz="1300">
                <a:latin typeface="Lato"/>
                <a:ea typeface="Lato"/>
                <a:cs typeface="Lato"/>
                <a:sym typeface="Lato"/>
              </a:rPr>
              <a:t>Remote Procedure Call</a:t>
            </a:r>
            <a:endParaRPr i="1" sz="1300">
              <a:latin typeface="Lato"/>
              <a:ea typeface="Lato"/>
              <a:cs typeface="Lato"/>
              <a:sym typeface="Lato"/>
            </a:endParaRPr>
          </a:p>
        </p:txBody>
      </p:sp>
      <p:sp>
        <p:nvSpPr>
          <p:cNvPr id="954" name="Google Shape;954;p74"/>
          <p:cNvSpPr/>
          <p:nvPr/>
        </p:nvSpPr>
        <p:spPr>
          <a:xfrm>
            <a:off x="3460350" y="2357425"/>
            <a:ext cx="1927500" cy="86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Le modèle documentaire</a:t>
            </a:r>
            <a:endParaRPr i="1" sz="1300">
              <a:latin typeface="Lato"/>
              <a:ea typeface="Lato"/>
              <a:cs typeface="Lato"/>
              <a:sym typeface="Lato"/>
            </a:endParaRPr>
          </a:p>
        </p:txBody>
      </p:sp>
      <p:sp>
        <p:nvSpPr>
          <p:cNvPr id="955" name="Google Shape;955;p74"/>
          <p:cNvSpPr/>
          <p:nvPr/>
        </p:nvSpPr>
        <p:spPr>
          <a:xfrm>
            <a:off x="5623200" y="2357425"/>
            <a:ext cx="1927500" cy="86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Le modèle RESTful</a:t>
            </a:r>
            <a:endParaRPr i="1" sz="1300">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75"/>
          <p:cNvSpPr/>
          <p:nvPr/>
        </p:nvSpPr>
        <p:spPr>
          <a:xfrm>
            <a:off x="674550" y="1736025"/>
            <a:ext cx="7794900" cy="2876700"/>
          </a:xfrm>
          <a:prstGeom prst="roundRect">
            <a:avLst>
              <a:gd fmla="val 16667" name="adj"/>
            </a:avLst>
          </a:prstGeom>
          <a:noFill/>
          <a:ln cap="flat" cmpd="sng" w="28575">
            <a:solidFill>
              <a:srgbClr val="00FF00"/>
            </a:solidFill>
            <a:prstDash val="dash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fr">
                <a:solidFill>
                  <a:srgbClr val="00FF00"/>
                </a:solidFill>
                <a:latin typeface="Lato"/>
                <a:ea typeface="Lato"/>
                <a:cs typeface="Lato"/>
                <a:sym typeface="Lato"/>
              </a:rPr>
              <a:t>Le modèle RPC</a:t>
            </a:r>
            <a:endParaRPr>
              <a:solidFill>
                <a:srgbClr val="00FF00"/>
              </a:solidFill>
              <a:latin typeface="Lato"/>
              <a:ea typeface="Lato"/>
              <a:cs typeface="Lato"/>
              <a:sym typeface="Lato"/>
            </a:endParaRPr>
          </a:p>
          <a:p>
            <a:pPr indent="0" lvl="0" marL="0" rtl="0" algn="ctr">
              <a:spcBef>
                <a:spcPts val="0"/>
              </a:spcBef>
              <a:spcAft>
                <a:spcPts val="0"/>
              </a:spcAft>
              <a:buNone/>
            </a:pPr>
            <a:r>
              <a:rPr i="1" lang="fr" sz="1300">
                <a:solidFill>
                  <a:srgbClr val="00FF00"/>
                </a:solidFill>
                <a:latin typeface="Lato"/>
                <a:ea typeface="Lato"/>
                <a:cs typeface="Lato"/>
                <a:sym typeface="Lato"/>
              </a:rPr>
              <a:t>Remote Procedure Call</a:t>
            </a:r>
            <a:endParaRPr i="1" sz="1300">
              <a:solidFill>
                <a:srgbClr val="00FF00"/>
              </a:solidFill>
              <a:latin typeface="Lato"/>
              <a:ea typeface="Lato"/>
              <a:cs typeface="Lato"/>
              <a:sym typeface="Lato"/>
            </a:endParaRPr>
          </a:p>
        </p:txBody>
      </p:sp>
      <p:sp>
        <p:nvSpPr>
          <p:cNvPr id="961" name="Google Shape;961;p75"/>
          <p:cNvSpPr/>
          <p:nvPr/>
        </p:nvSpPr>
        <p:spPr>
          <a:xfrm>
            <a:off x="847425" y="2154188"/>
            <a:ext cx="3500400" cy="1449000"/>
          </a:xfrm>
          <a:prstGeom prst="rect">
            <a:avLst/>
          </a:prstGeom>
          <a:noFill/>
          <a:ln cap="flat" cmpd="sng" w="19050">
            <a:solidFill>
              <a:srgbClr val="FF99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9900"/>
                </a:solidFill>
                <a:latin typeface="Lato"/>
                <a:ea typeface="Lato"/>
                <a:cs typeface="Lato"/>
                <a:sym typeface="Lato"/>
              </a:rPr>
              <a:t>Fonctions</a:t>
            </a:r>
            <a:endParaRPr>
              <a:solidFill>
                <a:srgbClr val="FF9900"/>
              </a:solidFill>
              <a:latin typeface="Lato"/>
              <a:ea typeface="Lato"/>
              <a:cs typeface="Lato"/>
              <a:sym typeface="Lato"/>
            </a:endParaRPr>
          </a:p>
          <a:p>
            <a:pPr indent="0" lvl="0" marL="0" rtl="0" algn="l">
              <a:spcBef>
                <a:spcPts val="0"/>
              </a:spcBef>
              <a:spcAft>
                <a:spcPts val="0"/>
              </a:spcAft>
              <a:buNone/>
            </a:pPr>
            <a:r>
              <a:rPr lang="fr">
                <a:solidFill>
                  <a:srgbClr val="FF9900"/>
                </a:solidFill>
                <a:latin typeface="Lato"/>
                <a:ea typeface="Lato"/>
                <a:cs typeface="Lato"/>
                <a:sym typeface="Lato"/>
              </a:rPr>
              <a:t>Ensemble de fonctions exposées</a:t>
            </a:r>
            <a:endParaRPr>
              <a:solidFill>
                <a:srgbClr val="FF9900"/>
              </a:solidFill>
              <a:latin typeface="Lato"/>
              <a:ea typeface="Lato"/>
              <a:cs typeface="Lato"/>
              <a:sym typeface="Lato"/>
            </a:endParaRPr>
          </a:p>
        </p:txBody>
      </p:sp>
      <p:sp>
        <p:nvSpPr>
          <p:cNvPr id="962" name="Google Shape;962;p7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Notions de service, d’interface, de message et de transport</a:t>
            </a:r>
            <a:endParaRPr/>
          </a:p>
        </p:txBody>
      </p:sp>
      <p:sp>
        <p:nvSpPr>
          <p:cNvPr id="963" name="Google Shape;963;p75"/>
          <p:cNvSpPr txBox="1"/>
          <p:nvPr/>
        </p:nvSpPr>
        <p:spPr>
          <a:xfrm>
            <a:off x="1959825" y="1829300"/>
            <a:ext cx="12756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9900"/>
                </a:solidFill>
                <a:latin typeface="Lato"/>
                <a:ea typeface="Lato"/>
                <a:cs typeface="Lato"/>
                <a:sym typeface="Lato"/>
              </a:rPr>
              <a:t>Service Web</a:t>
            </a:r>
            <a:endParaRPr b="1" sz="1300">
              <a:solidFill>
                <a:srgbClr val="FF9900"/>
              </a:solidFill>
              <a:latin typeface="Lato"/>
              <a:ea typeface="Lato"/>
              <a:cs typeface="Lato"/>
              <a:sym typeface="Lato"/>
            </a:endParaRPr>
          </a:p>
        </p:txBody>
      </p:sp>
      <p:cxnSp>
        <p:nvCxnSpPr>
          <p:cNvPr id="964" name="Google Shape;964;p75"/>
          <p:cNvCxnSpPr/>
          <p:nvPr/>
        </p:nvCxnSpPr>
        <p:spPr>
          <a:xfrm>
            <a:off x="4438304" y="2326825"/>
            <a:ext cx="1959300" cy="0"/>
          </a:xfrm>
          <a:prstGeom prst="straightConnector1">
            <a:avLst/>
          </a:prstGeom>
          <a:noFill/>
          <a:ln cap="flat" cmpd="sng" w="19050">
            <a:solidFill>
              <a:srgbClr val="42A5F5"/>
            </a:solidFill>
            <a:prstDash val="solid"/>
            <a:round/>
            <a:headEnd len="med" w="med" type="stealth"/>
            <a:tailEnd len="med" w="med" type="triangle"/>
          </a:ln>
        </p:spPr>
      </p:cxnSp>
      <p:sp>
        <p:nvSpPr>
          <p:cNvPr id="965" name="Google Shape;965;p75"/>
          <p:cNvSpPr txBox="1"/>
          <p:nvPr/>
        </p:nvSpPr>
        <p:spPr>
          <a:xfrm>
            <a:off x="4604850" y="2007363"/>
            <a:ext cx="16365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42A5F5"/>
                </a:solidFill>
                <a:latin typeface="Lato"/>
                <a:ea typeface="Lato"/>
                <a:cs typeface="Lato"/>
                <a:sym typeface="Lato"/>
              </a:rPr>
              <a:t>HTTP (GET,POST..)</a:t>
            </a:r>
            <a:endParaRPr b="1" sz="1300">
              <a:solidFill>
                <a:srgbClr val="42A5F5"/>
              </a:solidFill>
              <a:latin typeface="Lato"/>
              <a:ea typeface="Lato"/>
              <a:cs typeface="Lato"/>
              <a:sym typeface="Lato"/>
            </a:endParaRPr>
          </a:p>
        </p:txBody>
      </p:sp>
      <p:sp>
        <p:nvSpPr>
          <p:cNvPr id="966" name="Google Shape;966;p75"/>
          <p:cNvSpPr txBox="1"/>
          <p:nvPr/>
        </p:nvSpPr>
        <p:spPr>
          <a:xfrm>
            <a:off x="4634786" y="2241405"/>
            <a:ext cx="16365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42A5F5"/>
                </a:solidFill>
                <a:latin typeface="Lato"/>
                <a:ea typeface="Lato"/>
                <a:cs typeface="Lato"/>
                <a:sym typeface="Lato"/>
              </a:rPr>
              <a:t>SOAP</a:t>
            </a:r>
            <a:endParaRPr b="1" sz="1300">
              <a:solidFill>
                <a:srgbClr val="42A5F5"/>
              </a:solidFill>
              <a:latin typeface="Lato"/>
              <a:ea typeface="Lato"/>
              <a:cs typeface="Lato"/>
              <a:sym typeface="Lato"/>
            </a:endParaRPr>
          </a:p>
        </p:txBody>
      </p:sp>
      <p:sp>
        <p:nvSpPr>
          <p:cNvPr id="967" name="Google Shape;967;p75"/>
          <p:cNvSpPr/>
          <p:nvPr/>
        </p:nvSpPr>
        <p:spPr>
          <a:xfrm>
            <a:off x="3029950" y="2716250"/>
            <a:ext cx="1204500" cy="18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“getWeather”</a:t>
            </a:r>
            <a:endParaRPr sz="1200">
              <a:latin typeface="Lato"/>
              <a:ea typeface="Lato"/>
              <a:cs typeface="Lato"/>
              <a:sym typeface="Lato"/>
            </a:endParaRPr>
          </a:p>
        </p:txBody>
      </p:sp>
      <p:sp>
        <p:nvSpPr>
          <p:cNvPr id="968" name="Google Shape;968;p75"/>
          <p:cNvSpPr/>
          <p:nvPr/>
        </p:nvSpPr>
        <p:spPr>
          <a:xfrm>
            <a:off x="3029950" y="3010575"/>
            <a:ext cx="1204500" cy="18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“getLength”</a:t>
            </a:r>
            <a:endParaRPr sz="1200">
              <a:latin typeface="Lato"/>
              <a:ea typeface="Lato"/>
              <a:cs typeface="Lato"/>
              <a:sym typeface="Lato"/>
            </a:endParaRPr>
          </a:p>
        </p:txBody>
      </p:sp>
      <p:sp>
        <p:nvSpPr>
          <p:cNvPr id="969" name="Google Shape;969;p75"/>
          <p:cNvSpPr/>
          <p:nvPr/>
        </p:nvSpPr>
        <p:spPr>
          <a:xfrm>
            <a:off x="6558225" y="2374250"/>
            <a:ext cx="1806300" cy="86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Client</a:t>
            </a:r>
            <a:endParaRPr i="1" sz="1300">
              <a:latin typeface="Lato"/>
              <a:ea typeface="Lato"/>
              <a:cs typeface="Lato"/>
              <a:sym typeface="Lato"/>
            </a:endParaRPr>
          </a:p>
        </p:txBody>
      </p:sp>
      <p:cxnSp>
        <p:nvCxnSpPr>
          <p:cNvPr id="970" name="Google Shape;970;p75"/>
          <p:cNvCxnSpPr>
            <a:stCxn id="969" idx="1"/>
            <a:endCxn id="967" idx="3"/>
          </p:cNvCxnSpPr>
          <p:nvPr/>
        </p:nvCxnSpPr>
        <p:spPr>
          <a:xfrm rot="10800000">
            <a:off x="4234425" y="2808050"/>
            <a:ext cx="2323800" cy="0"/>
          </a:xfrm>
          <a:prstGeom prst="straightConnector1">
            <a:avLst/>
          </a:prstGeom>
          <a:noFill/>
          <a:ln cap="flat" cmpd="sng" w="28575">
            <a:solidFill>
              <a:srgbClr val="FF0000"/>
            </a:solidFill>
            <a:prstDash val="solid"/>
            <a:round/>
            <a:headEnd len="med" w="med" type="none"/>
            <a:tailEnd len="med" w="med" type="triangle"/>
          </a:ln>
        </p:spPr>
      </p:cxnSp>
      <p:sp>
        <p:nvSpPr>
          <p:cNvPr id="971" name="Google Shape;971;p75"/>
          <p:cNvSpPr/>
          <p:nvPr/>
        </p:nvSpPr>
        <p:spPr>
          <a:xfrm>
            <a:off x="4634775" y="2899850"/>
            <a:ext cx="1806300" cy="7953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fr" sz="1100">
                <a:latin typeface="Lato"/>
                <a:ea typeface="Lato"/>
                <a:cs typeface="Lato"/>
                <a:sym typeface="Lato"/>
              </a:rPr>
              <a:t>Le</a:t>
            </a:r>
            <a:r>
              <a:rPr lang="fr" sz="1100">
                <a:solidFill>
                  <a:schemeClr val="dk1"/>
                </a:solidFill>
                <a:latin typeface="Lato"/>
                <a:ea typeface="Lato"/>
                <a:cs typeface="Lato"/>
                <a:sym typeface="Lato"/>
              </a:rPr>
              <a:t> client appelle une fonction exposée par le serveur et attend une réponse.</a:t>
            </a:r>
            <a:endParaRPr sz="1200">
              <a:solidFill>
                <a:schemeClr val="dk1"/>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76"/>
          <p:cNvSpPr/>
          <p:nvPr/>
        </p:nvSpPr>
        <p:spPr>
          <a:xfrm>
            <a:off x="674550" y="1736025"/>
            <a:ext cx="7794900" cy="2876700"/>
          </a:xfrm>
          <a:prstGeom prst="roundRect">
            <a:avLst>
              <a:gd fmla="val 16667" name="adj"/>
            </a:avLst>
          </a:prstGeom>
          <a:noFill/>
          <a:ln cap="flat" cmpd="sng" w="28575">
            <a:solidFill>
              <a:srgbClr val="00FF00"/>
            </a:solidFill>
            <a:prstDash val="dash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fr">
                <a:solidFill>
                  <a:srgbClr val="00FF00"/>
                </a:solidFill>
                <a:latin typeface="Lato"/>
                <a:ea typeface="Lato"/>
                <a:cs typeface="Lato"/>
                <a:sym typeface="Lato"/>
              </a:rPr>
              <a:t>Le modèle RPC</a:t>
            </a:r>
            <a:endParaRPr>
              <a:solidFill>
                <a:srgbClr val="00FF00"/>
              </a:solidFill>
              <a:latin typeface="Lato"/>
              <a:ea typeface="Lato"/>
              <a:cs typeface="Lato"/>
              <a:sym typeface="Lato"/>
            </a:endParaRPr>
          </a:p>
          <a:p>
            <a:pPr indent="0" lvl="0" marL="0" rtl="0" algn="ctr">
              <a:spcBef>
                <a:spcPts val="0"/>
              </a:spcBef>
              <a:spcAft>
                <a:spcPts val="0"/>
              </a:spcAft>
              <a:buNone/>
            </a:pPr>
            <a:r>
              <a:rPr i="1" lang="fr" sz="1300">
                <a:solidFill>
                  <a:srgbClr val="00FF00"/>
                </a:solidFill>
                <a:latin typeface="Lato"/>
                <a:ea typeface="Lato"/>
                <a:cs typeface="Lato"/>
                <a:sym typeface="Lato"/>
              </a:rPr>
              <a:t>Remote Procedure Call</a:t>
            </a:r>
            <a:endParaRPr i="1" sz="1300">
              <a:solidFill>
                <a:srgbClr val="00FF00"/>
              </a:solidFill>
              <a:latin typeface="Lato"/>
              <a:ea typeface="Lato"/>
              <a:cs typeface="Lato"/>
              <a:sym typeface="Lato"/>
            </a:endParaRPr>
          </a:p>
        </p:txBody>
      </p:sp>
      <p:sp>
        <p:nvSpPr>
          <p:cNvPr id="977" name="Google Shape;977;p76"/>
          <p:cNvSpPr/>
          <p:nvPr/>
        </p:nvSpPr>
        <p:spPr>
          <a:xfrm>
            <a:off x="847425" y="2154188"/>
            <a:ext cx="3500400" cy="1449000"/>
          </a:xfrm>
          <a:prstGeom prst="rect">
            <a:avLst/>
          </a:prstGeom>
          <a:noFill/>
          <a:ln cap="flat" cmpd="sng" w="19050">
            <a:solidFill>
              <a:srgbClr val="FF99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9900"/>
                </a:solidFill>
                <a:latin typeface="Lato"/>
                <a:ea typeface="Lato"/>
                <a:cs typeface="Lato"/>
                <a:sym typeface="Lato"/>
              </a:rPr>
              <a:t>Fonctions</a:t>
            </a:r>
            <a:endParaRPr>
              <a:solidFill>
                <a:srgbClr val="FF9900"/>
              </a:solidFill>
              <a:latin typeface="Lato"/>
              <a:ea typeface="Lato"/>
              <a:cs typeface="Lato"/>
              <a:sym typeface="Lato"/>
            </a:endParaRPr>
          </a:p>
          <a:p>
            <a:pPr indent="0" lvl="0" marL="0" rtl="0" algn="l">
              <a:spcBef>
                <a:spcPts val="0"/>
              </a:spcBef>
              <a:spcAft>
                <a:spcPts val="0"/>
              </a:spcAft>
              <a:buNone/>
            </a:pPr>
            <a:r>
              <a:rPr lang="fr">
                <a:solidFill>
                  <a:srgbClr val="FF9900"/>
                </a:solidFill>
                <a:latin typeface="Lato"/>
                <a:ea typeface="Lato"/>
                <a:cs typeface="Lato"/>
                <a:sym typeface="Lato"/>
              </a:rPr>
              <a:t>Ensemble de fonctions exposées</a:t>
            </a:r>
            <a:endParaRPr>
              <a:solidFill>
                <a:srgbClr val="FF9900"/>
              </a:solidFill>
              <a:latin typeface="Lato"/>
              <a:ea typeface="Lato"/>
              <a:cs typeface="Lato"/>
              <a:sym typeface="Lato"/>
            </a:endParaRPr>
          </a:p>
        </p:txBody>
      </p:sp>
      <p:sp>
        <p:nvSpPr>
          <p:cNvPr id="978" name="Google Shape;978;p7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Notions de service, d’interface, de message et de transport</a:t>
            </a:r>
            <a:endParaRPr/>
          </a:p>
        </p:txBody>
      </p:sp>
      <p:sp>
        <p:nvSpPr>
          <p:cNvPr id="979" name="Google Shape;979;p76"/>
          <p:cNvSpPr txBox="1"/>
          <p:nvPr/>
        </p:nvSpPr>
        <p:spPr>
          <a:xfrm>
            <a:off x="1959825" y="1829300"/>
            <a:ext cx="12756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9900"/>
                </a:solidFill>
                <a:latin typeface="Lato"/>
                <a:ea typeface="Lato"/>
                <a:cs typeface="Lato"/>
                <a:sym typeface="Lato"/>
              </a:rPr>
              <a:t>Service Web</a:t>
            </a:r>
            <a:endParaRPr b="1" sz="1300">
              <a:solidFill>
                <a:srgbClr val="FF9900"/>
              </a:solidFill>
              <a:latin typeface="Lato"/>
              <a:ea typeface="Lato"/>
              <a:cs typeface="Lato"/>
              <a:sym typeface="Lato"/>
            </a:endParaRPr>
          </a:p>
        </p:txBody>
      </p:sp>
      <p:cxnSp>
        <p:nvCxnSpPr>
          <p:cNvPr id="980" name="Google Shape;980;p76"/>
          <p:cNvCxnSpPr/>
          <p:nvPr/>
        </p:nvCxnSpPr>
        <p:spPr>
          <a:xfrm>
            <a:off x="4438304" y="2326825"/>
            <a:ext cx="1959300" cy="0"/>
          </a:xfrm>
          <a:prstGeom prst="straightConnector1">
            <a:avLst/>
          </a:prstGeom>
          <a:noFill/>
          <a:ln cap="flat" cmpd="sng" w="19050">
            <a:solidFill>
              <a:srgbClr val="42A5F5"/>
            </a:solidFill>
            <a:prstDash val="solid"/>
            <a:round/>
            <a:headEnd len="med" w="med" type="stealth"/>
            <a:tailEnd len="med" w="med" type="triangle"/>
          </a:ln>
        </p:spPr>
      </p:cxnSp>
      <p:sp>
        <p:nvSpPr>
          <p:cNvPr id="981" name="Google Shape;981;p76"/>
          <p:cNvSpPr txBox="1"/>
          <p:nvPr/>
        </p:nvSpPr>
        <p:spPr>
          <a:xfrm>
            <a:off x="4604850" y="2007363"/>
            <a:ext cx="16365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42A5F5"/>
                </a:solidFill>
                <a:latin typeface="Lato"/>
                <a:ea typeface="Lato"/>
                <a:cs typeface="Lato"/>
                <a:sym typeface="Lato"/>
              </a:rPr>
              <a:t>HTTP (GET,POST..)</a:t>
            </a:r>
            <a:endParaRPr b="1" sz="1300">
              <a:solidFill>
                <a:srgbClr val="42A5F5"/>
              </a:solidFill>
              <a:latin typeface="Lato"/>
              <a:ea typeface="Lato"/>
              <a:cs typeface="Lato"/>
              <a:sym typeface="Lato"/>
            </a:endParaRPr>
          </a:p>
        </p:txBody>
      </p:sp>
      <p:sp>
        <p:nvSpPr>
          <p:cNvPr id="982" name="Google Shape;982;p76"/>
          <p:cNvSpPr txBox="1"/>
          <p:nvPr/>
        </p:nvSpPr>
        <p:spPr>
          <a:xfrm>
            <a:off x="4634786" y="2241405"/>
            <a:ext cx="16365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42A5F5"/>
                </a:solidFill>
                <a:latin typeface="Lato"/>
                <a:ea typeface="Lato"/>
                <a:cs typeface="Lato"/>
                <a:sym typeface="Lato"/>
              </a:rPr>
              <a:t>SOAP</a:t>
            </a:r>
            <a:endParaRPr b="1" sz="1300">
              <a:solidFill>
                <a:srgbClr val="42A5F5"/>
              </a:solidFill>
              <a:latin typeface="Lato"/>
              <a:ea typeface="Lato"/>
              <a:cs typeface="Lato"/>
              <a:sym typeface="Lato"/>
            </a:endParaRPr>
          </a:p>
        </p:txBody>
      </p:sp>
      <p:sp>
        <p:nvSpPr>
          <p:cNvPr id="983" name="Google Shape;983;p76"/>
          <p:cNvSpPr/>
          <p:nvPr/>
        </p:nvSpPr>
        <p:spPr>
          <a:xfrm>
            <a:off x="3029950" y="2716250"/>
            <a:ext cx="1204500" cy="18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“getWeather”</a:t>
            </a:r>
            <a:endParaRPr sz="1200">
              <a:latin typeface="Lato"/>
              <a:ea typeface="Lato"/>
              <a:cs typeface="Lato"/>
              <a:sym typeface="Lato"/>
            </a:endParaRPr>
          </a:p>
        </p:txBody>
      </p:sp>
      <p:sp>
        <p:nvSpPr>
          <p:cNvPr id="984" name="Google Shape;984;p76"/>
          <p:cNvSpPr/>
          <p:nvPr/>
        </p:nvSpPr>
        <p:spPr>
          <a:xfrm>
            <a:off x="3029950" y="3010575"/>
            <a:ext cx="1204500" cy="18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“getLength”</a:t>
            </a:r>
            <a:endParaRPr sz="1200">
              <a:latin typeface="Lato"/>
              <a:ea typeface="Lato"/>
              <a:cs typeface="Lato"/>
              <a:sym typeface="Lato"/>
            </a:endParaRPr>
          </a:p>
        </p:txBody>
      </p:sp>
      <p:sp>
        <p:nvSpPr>
          <p:cNvPr id="985" name="Google Shape;985;p76"/>
          <p:cNvSpPr/>
          <p:nvPr/>
        </p:nvSpPr>
        <p:spPr>
          <a:xfrm>
            <a:off x="6558225" y="2374250"/>
            <a:ext cx="1806300" cy="86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Client</a:t>
            </a:r>
            <a:endParaRPr i="1" sz="1300">
              <a:latin typeface="Lato"/>
              <a:ea typeface="Lato"/>
              <a:cs typeface="Lato"/>
              <a:sym typeface="Lato"/>
            </a:endParaRPr>
          </a:p>
        </p:txBody>
      </p:sp>
      <p:sp>
        <p:nvSpPr>
          <p:cNvPr id="986" name="Google Shape;986;p76"/>
          <p:cNvSpPr/>
          <p:nvPr/>
        </p:nvSpPr>
        <p:spPr>
          <a:xfrm>
            <a:off x="981250" y="2704725"/>
            <a:ext cx="1806300" cy="7953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fr" sz="1100">
                <a:latin typeface="Lato"/>
                <a:ea typeface="Lato"/>
                <a:cs typeface="Lato"/>
                <a:sym typeface="Lato"/>
              </a:rPr>
              <a:t>Le serveur traite la demande et renvoie la réponse à l’appelant</a:t>
            </a:r>
            <a:endParaRPr sz="1200">
              <a:solidFill>
                <a:schemeClr val="dk1"/>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77"/>
          <p:cNvSpPr/>
          <p:nvPr/>
        </p:nvSpPr>
        <p:spPr>
          <a:xfrm>
            <a:off x="674550" y="1736025"/>
            <a:ext cx="7794900" cy="2876700"/>
          </a:xfrm>
          <a:prstGeom prst="roundRect">
            <a:avLst>
              <a:gd fmla="val 16667" name="adj"/>
            </a:avLst>
          </a:prstGeom>
          <a:noFill/>
          <a:ln cap="flat" cmpd="sng" w="28575">
            <a:solidFill>
              <a:srgbClr val="00FF00"/>
            </a:solidFill>
            <a:prstDash val="dash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fr">
                <a:solidFill>
                  <a:srgbClr val="00FF00"/>
                </a:solidFill>
                <a:latin typeface="Lato"/>
                <a:ea typeface="Lato"/>
                <a:cs typeface="Lato"/>
                <a:sym typeface="Lato"/>
              </a:rPr>
              <a:t>Le modèle RPC</a:t>
            </a:r>
            <a:endParaRPr>
              <a:solidFill>
                <a:srgbClr val="00FF00"/>
              </a:solidFill>
              <a:latin typeface="Lato"/>
              <a:ea typeface="Lato"/>
              <a:cs typeface="Lato"/>
              <a:sym typeface="Lato"/>
            </a:endParaRPr>
          </a:p>
          <a:p>
            <a:pPr indent="0" lvl="0" marL="0" rtl="0" algn="ctr">
              <a:spcBef>
                <a:spcPts val="0"/>
              </a:spcBef>
              <a:spcAft>
                <a:spcPts val="0"/>
              </a:spcAft>
              <a:buNone/>
            </a:pPr>
            <a:r>
              <a:rPr i="1" lang="fr" sz="1300">
                <a:solidFill>
                  <a:srgbClr val="00FF00"/>
                </a:solidFill>
                <a:latin typeface="Lato"/>
                <a:ea typeface="Lato"/>
                <a:cs typeface="Lato"/>
                <a:sym typeface="Lato"/>
              </a:rPr>
              <a:t>Remote Procedure Call</a:t>
            </a:r>
            <a:endParaRPr i="1" sz="1300">
              <a:solidFill>
                <a:srgbClr val="00FF00"/>
              </a:solidFill>
              <a:latin typeface="Lato"/>
              <a:ea typeface="Lato"/>
              <a:cs typeface="Lato"/>
              <a:sym typeface="Lato"/>
            </a:endParaRPr>
          </a:p>
        </p:txBody>
      </p:sp>
      <p:sp>
        <p:nvSpPr>
          <p:cNvPr id="992" name="Google Shape;992;p77"/>
          <p:cNvSpPr/>
          <p:nvPr/>
        </p:nvSpPr>
        <p:spPr>
          <a:xfrm>
            <a:off x="847425" y="2154188"/>
            <a:ext cx="3500400" cy="1449000"/>
          </a:xfrm>
          <a:prstGeom prst="rect">
            <a:avLst/>
          </a:prstGeom>
          <a:noFill/>
          <a:ln cap="flat" cmpd="sng" w="19050">
            <a:solidFill>
              <a:srgbClr val="FF99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9900"/>
                </a:solidFill>
                <a:latin typeface="Lato"/>
                <a:ea typeface="Lato"/>
                <a:cs typeface="Lato"/>
                <a:sym typeface="Lato"/>
              </a:rPr>
              <a:t>Fonctions</a:t>
            </a:r>
            <a:endParaRPr>
              <a:solidFill>
                <a:srgbClr val="FF9900"/>
              </a:solidFill>
              <a:latin typeface="Lato"/>
              <a:ea typeface="Lato"/>
              <a:cs typeface="Lato"/>
              <a:sym typeface="Lato"/>
            </a:endParaRPr>
          </a:p>
          <a:p>
            <a:pPr indent="0" lvl="0" marL="0" rtl="0" algn="l">
              <a:spcBef>
                <a:spcPts val="0"/>
              </a:spcBef>
              <a:spcAft>
                <a:spcPts val="0"/>
              </a:spcAft>
              <a:buNone/>
            </a:pPr>
            <a:r>
              <a:rPr lang="fr">
                <a:solidFill>
                  <a:srgbClr val="FF9900"/>
                </a:solidFill>
                <a:latin typeface="Lato"/>
                <a:ea typeface="Lato"/>
                <a:cs typeface="Lato"/>
                <a:sym typeface="Lato"/>
              </a:rPr>
              <a:t>Ensemble de fonctions exposées</a:t>
            </a:r>
            <a:endParaRPr>
              <a:solidFill>
                <a:srgbClr val="FF9900"/>
              </a:solidFill>
              <a:latin typeface="Lato"/>
              <a:ea typeface="Lato"/>
              <a:cs typeface="Lato"/>
              <a:sym typeface="Lato"/>
            </a:endParaRPr>
          </a:p>
        </p:txBody>
      </p:sp>
      <p:sp>
        <p:nvSpPr>
          <p:cNvPr id="993" name="Google Shape;993;p7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Notions de service, d’interface, de message et de transport</a:t>
            </a:r>
            <a:endParaRPr/>
          </a:p>
        </p:txBody>
      </p:sp>
      <p:sp>
        <p:nvSpPr>
          <p:cNvPr id="994" name="Google Shape;994;p77"/>
          <p:cNvSpPr txBox="1"/>
          <p:nvPr/>
        </p:nvSpPr>
        <p:spPr>
          <a:xfrm>
            <a:off x="1959825" y="1829300"/>
            <a:ext cx="12756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9900"/>
                </a:solidFill>
                <a:latin typeface="Lato"/>
                <a:ea typeface="Lato"/>
                <a:cs typeface="Lato"/>
                <a:sym typeface="Lato"/>
              </a:rPr>
              <a:t>Service Web</a:t>
            </a:r>
            <a:endParaRPr b="1" sz="1300">
              <a:solidFill>
                <a:srgbClr val="FF9900"/>
              </a:solidFill>
              <a:latin typeface="Lato"/>
              <a:ea typeface="Lato"/>
              <a:cs typeface="Lato"/>
              <a:sym typeface="Lato"/>
            </a:endParaRPr>
          </a:p>
        </p:txBody>
      </p:sp>
      <p:cxnSp>
        <p:nvCxnSpPr>
          <p:cNvPr id="995" name="Google Shape;995;p77"/>
          <p:cNvCxnSpPr/>
          <p:nvPr/>
        </p:nvCxnSpPr>
        <p:spPr>
          <a:xfrm>
            <a:off x="4438304" y="2326825"/>
            <a:ext cx="1959300" cy="0"/>
          </a:xfrm>
          <a:prstGeom prst="straightConnector1">
            <a:avLst/>
          </a:prstGeom>
          <a:noFill/>
          <a:ln cap="flat" cmpd="sng" w="19050">
            <a:solidFill>
              <a:srgbClr val="42A5F5"/>
            </a:solidFill>
            <a:prstDash val="solid"/>
            <a:round/>
            <a:headEnd len="med" w="med" type="stealth"/>
            <a:tailEnd len="med" w="med" type="triangle"/>
          </a:ln>
        </p:spPr>
      </p:cxnSp>
      <p:sp>
        <p:nvSpPr>
          <p:cNvPr id="996" name="Google Shape;996;p77"/>
          <p:cNvSpPr txBox="1"/>
          <p:nvPr/>
        </p:nvSpPr>
        <p:spPr>
          <a:xfrm>
            <a:off x="4604850" y="2007363"/>
            <a:ext cx="16365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42A5F5"/>
                </a:solidFill>
                <a:latin typeface="Lato"/>
                <a:ea typeface="Lato"/>
                <a:cs typeface="Lato"/>
                <a:sym typeface="Lato"/>
              </a:rPr>
              <a:t>HTTP (GET,POST..)</a:t>
            </a:r>
            <a:endParaRPr b="1" sz="1300">
              <a:solidFill>
                <a:srgbClr val="42A5F5"/>
              </a:solidFill>
              <a:latin typeface="Lato"/>
              <a:ea typeface="Lato"/>
              <a:cs typeface="Lato"/>
              <a:sym typeface="Lato"/>
            </a:endParaRPr>
          </a:p>
        </p:txBody>
      </p:sp>
      <p:sp>
        <p:nvSpPr>
          <p:cNvPr id="997" name="Google Shape;997;p77"/>
          <p:cNvSpPr txBox="1"/>
          <p:nvPr/>
        </p:nvSpPr>
        <p:spPr>
          <a:xfrm>
            <a:off x="4634786" y="2241405"/>
            <a:ext cx="16365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42A5F5"/>
                </a:solidFill>
                <a:latin typeface="Lato"/>
                <a:ea typeface="Lato"/>
                <a:cs typeface="Lato"/>
                <a:sym typeface="Lato"/>
              </a:rPr>
              <a:t>SOAP</a:t>
            </a:r>
            <a:endParaRPr b="1" sz="1300">
              <a:solidFill>
                <a:srgbClr val="42A5F5"/>
              </a:solidFill>
              <a:latin typeface="Lato"/>
              <a:ea typeface="Lato"/>
              <a:cs typeface="Lato"/>
              <a:sym typeface="Lato"/>
            </a:endParaRPr>
          </a:p>
        </p:txBody>
      </p:sp>
      <p:sp>
        <p:nvSpPr>
          <p:cNvPr id="998" name="Google Shape;998;p77"/>
          <p:cNvSpPr/>
          <p:nvPr/>
        </p:nvSpPr>
        <p:spPr>
          <a:xfrm>
            <a:off x="3029950" y="2716250"/>
            <a:ext cx="1204500" cy="18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“getWeather”</a:t>
            </a:r>
            <a:endParaRPr sz="1200">
              <a:latin typeface="Lato"/>
              <a:ea typeface="Lato"/>
              <a:cs typeface="Lato"/>
              <a:sym typeface="Lato"/>
            </a:endParaRPr>
          </a:p>
        </p:txBody>
      </p:sp>
      <p:sp>
        <p:nvSpPr>
          <p:cNvPr id="999" name="Google Shape;999;p77"/>
          <p:cNvSpPr/>
          <p:nvPr/>
        </p:nvSpPr>
        <p:spPr>
          <a:xfrm>
            <a:off x="3029950" y="3010575"/>
            <a:ext cx="1204500" cy="18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“getLength”</a:t>
            </a:r>
            <a:endParaRPr sz="1200">
              <a:latin typeface="Lato"/>
              <a:ea typeface="Lato"/>
              <a:cs typeface="Lato"/>
              <a:sym typeface="Lato"/>
            </a:endParaRPr>
          </a:p>
        </p:txBody>
      </p:sp>
      <p:sp>
        <p:nvSpPr>
          <p:cNvPr id="1000" name="Google Shape;1000;p77"/>
          <p:cNvSpPr/>
          <p:nvPr/>
        </p:nvSpPr>
        <p:spPr>
          <a:xfrm>
            <a:off x="6558225" y="2374250"/>
            <a:ext cx="1806300" cy="86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Client</a:t>
            </a:r>
            <a:endParaRPr i="1" sz="1300">
              <a:latin typeface="Lato"/>
              <a:ea typeface="Lato"/>
              <a:cs typeface="Lato"/>
              <a:sym typeface="Lato"/>
            </a:endParaRPr>
          </a:p>
        </p:txBody>
      </p:sp>
      <p:cxnSp>
        <p:nvCxnSpPr>
          <p:cNvPr id="1001" name="Google Shape;1001;p77"/>
          <p:cNvCxnSpPr>
            <a:stCxn id="1000" idx="1"/>
            <a:endCxn id="998" idx="3"/>
          </p:cNvCxnSpPr>
          <p:nvPr/>
        </p:nvCxnSpPr>
        <p:spPr>
          <a:xfrm rot="10800000">
            <a:off x="4234425" y="2808050"/>
            <a:ext cx="2323800" cy="0"/>
          </a:xfrm>
          <a:prstGeom prst="straightConnector1">
            <a:avLst/>
          </a:prstGeom>
          <a:noFill/>
          <a:ln cap="flat" cmpd="sng" w="28575">
            <a:solidFill>
              <a:srgbClr val="FF0000"/>
            </a:solidFill>
            <a:prstDash val="solid"/>
            <a:round/>
            <a:headEnd len="med" w="med" type="stealth"/>
            <a:tailEnd len="med" w="med" type="none"/>
          </a:ln>
        </p:spPr>
      </p:cxnSp>
      <p:sp>
        <p:nvSpPr>
          <p:cNvPr id="1002" name="Google Shape;1002;p77"/>
          <p:cNvSpPr/>
          <p:nvPr/>
        </p:nvSpPr>
        <p:spPr>
          <a:xfrm>
            <a:off x="4634775" y="2899850"/>
            <a:ext cx="1806300" cy="7953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fr" sz="1100">
                <a:latin typeface="Lato"/>
                <a:ea typeface="Lato"/>
                <a:cs typeface="Lato"/>
                <a:sym typeface="Lato"/>
              </a:rPr>
              <a:t>Le serveur renvoie la réponse</a:t>
            </a:r>
            <a:endParaRPr sz="1200">
              <a:solidFill>
                <a:schemeClr val="dk1"/>
              </a:solidFill>
              <a:latin typeface="Lato"/>
              <a:ea typeface="Lato"/>
              <a:cs typeface="Lato"/>
              <a:sym typeface="Lato"/>
            </a:endParaRPr>
          </a:p>
        </p:txBody>
      </p:sp>
      <p:sp>
        <p:nvSpPr>
          <p:cNvPr id="1003" name="Google Shape;1003;p77"/>
          <p:cNvSpPr txBox="1"/>
          <p:nvPr>
            <p:ph idx="1" type="body"/>
          </p:nvPr>
        </p:nvSpPr>
        <p:spPr>
          <a:xfrm>
            <a:off x="1297500" y="1178100"/>
            <a:ext cx="7038900" cy="66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Ce modèle est similaire à l’appel de méthode locale, mais la fonction est exécutée sur le serveur distant. Le modèle RPC est souvent utilisé avec le protocole SOAP.</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78"/>
          <p:cNvSpPr/>
          <p:nvPr/>
        </p:nvSpPr>
        <p:spPr>
          <a:xfrm>
            <a:off x="674550" y="1736025"/>
            <a:ext cx="7794900" cy="2876700"/>
          </a:xfrm>
          <a:prstGeom prst="roundRect">
            <a:avLst>
              <a:gd fmla="val 16667" name="adj"/>
            </a:avLst>
          </a:prstGeom>
          <a:noFill/>
          <a:ln cap="flat" cmpd="sng" w="28575">
            <a:solidFill>
              <a:srgbClr val="00FF00"/>
            </a:solidFill>
            <a:prstDash val="dash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fr">
                <a:solidFill>
                  <a:srgbClr val="00FF00"/>
                </a:solidFill>
                <a:latin typeface="Lato"/>
                <a:ea typeface="Lato"/>
                <a:cs typeface="Lato"/>
                <a:sym typeface="Lato"/>
              </a:rPr>
              <a:t>Le modèle documentaire</a:t>
            </a:r>
            <a:endParaRPr i="1" sz="1300">
              <a:solidFill>
                <a:srgbClr val="00FF00"/>
              </a:solidFill>
              <a:latin typeface="Lato"/>
              <a:ea typeface="Lato"/>
              <a:cs typeface="Lato"/>
              <a:sym typeface="Lato"/>
            </a:endParaRPr>
          </a:p>
        </p:txBody>
      </p:sp>
      <p:sp>
        <p:nvSpPr>
          <p:cNvPr id="1009" name="Google Shape;1009;p78"/>
          <p:cNvSpPr/>
          <p:nvPr/>
        </p:nvSpPr>
        <p:spPr>
          <a:xfrm>
            <a:off x="847425" y="2154188"/>
            <a:ext cx="3500400" cy="1449000"/>
          </a:xfrm>
          <a:prstGeom prst="rect">
            <a:avLst/>
          </a:prstGeom>
          <a:noFill/>
          <a:ln cap="flat" cmpd="sng" w="19050">
            <a:solidFill>
              <a:srgbClr val="FF99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9900"/>
                </a:solidFill>
                <a:latin typeface="Lato"/>
                <a:ea typeface="Lato"/>
                <a:cs typeface="Lato"/>
                <a:sym typeface="Lato"/>
              </a:rPr>
              <a:t>Fonctions</a:t>
            </a:r>
            <a:endParaRPr>
              <a:solidFill>
                <a:srgbClr val="FF9900"/>
              </a:solidFill>
              <a:latin typeface="Lato"/>
              <a:ea typeface="Lato"/>
              <a:cs typeface="Lato"/>
              <a:sym typeface="Lato"/>
            </a:endParaRPr>
          </a:p>
          <a:p>
            <a:pPr indent="0" lvl="0" marL="0" rtl="0" algn="l">
              <a:spcBef>
                <a:spcPts val="0"/>
              </a:spcBef>
              <a:spcAft>
                <a:spcPts val="0"/>
              </a:spcAft>
              <a:buNone/>
            </a:pPr>
            <a:r>
              <a:rPr lang="fr">
                <a:solidFill>
                  <a:srgbClr val="FF9900"/>
                </a:solidFill>
                <a:latin typeface="Lato"/>
                <a:ea typeface="Lato"/>
                <a:cs typeface="Lato"/>
                <a:sym typeface="Lato"/>
              </a:rPr>
              <a:t>Ensemble de fonctions exposées</a:t>
            </a:r>
            <a:endParaRPr>
              <a:solidFill>
                <a:srgbClr val="FF9900"/>
              </a:solidFill>
              <a:latin typeface="Lato"/>
              <a:ea typeface="Lato"/>
              <a:cs typeface="Lato"/>
              <a:sym typeface="Lato"/>
            </a:endParaRPr>
          </a:p>
        </p:txBody>
      </p:sp>
      <p:sp>
        <p:nvSpPr>
          <p:cNvPr id="1010" name="Google Shape;1010;p7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Notions de service, d’interface, de message et de transport</a:t>
            </a:r>
            <a:endParaRPr/>
          </a:p>
        </p:txBody>
      </p:sp>
      <p:sp>
        <p:nvSpPr>
          <p:cNvPr id="1011" name="Google Shape;1011;p78"/>
          <p:cNvSpPr txBox="1"/>
          <p:nvPr/>
        </p:nvSpPr>
        <p:spPr>
          <a:xfrm>
            <a:off x="1959825" y="1829300"/>
            <a:ext cx="12756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9900"/>
                </a:solidFill>
                <a:latin typeface="Lato"/>
                <a:ea typeface="Lato"/>
                <a:cs typeface="Lato"/>
                <a:sym typeface="Lato"/>
              </a:rPr>
              <a:t>Service Web</a:t>
            </a:r>
            <a:endParaRPr b="1" sz="1300">
              <a:solidFill>
                <a:srgbClr val="FF9900"/>
              </a:solidFill>
              <a:latin typeface="Lato"/>
              <a:ea typeface="Lato"/>
              <a:cs typeface="Lato"/>
              <a:sym typeface="Lato"/>
            </a:endParaRPr>
          </a:p>
        </p:txBody>
      </p:sp>
      <p:cxnSp>
        <p:nvCxnSpPr>
          <p:cNvPr id="1012" name="Google Shape;1012;p78"/>
          <p:cNvCxnSpPr/>
          <p:nvPr/>
        </p:nvCxnSpPr>
        <p:spPr>
          <a:xfrm>
            <a:off x="4438304" y="2326825"/>
            <a:ext cx="1959300" cy="0"/>
          </a:xfrm>
          <a:prstGeom prst="straightConnector1">
            <a:avLst/>
          </a:prstGeom>
          <a:noFill/>
          <a:ln cap="flat" cmpd="sng" w="19050">
            <a:solidFill>
              <a:srgbClr val="42A5F5"/>
            </a:solidFill>
            <a:prstDash val="solid"/>
            <a:round/>
            <a:headEnd len="med" w="med" type="stealth"/>
            <a:tailEnd len="med" w="med" type="triangle"/>
          </a:ln>
        </p:spPr>
      </p:cxnSp>
      <p:sp>
        <p:nvSpPr>
          <p:cNvPr id="1013" name="Google Shape;1013;p78"/>
          <p:cNvSpPr txBox="1"/>
          <p:nvPr/>
        </p:nvSpPr>
        <p:spPr>
          <a:xfrm>
            <a:off x="4604850" y="2007363"/>
            <a:ext cx="16365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42A5F5"/>
                </a:solidFill>
                <a:latin typeface="Lato"/>
                <a:ea typeface="Lato"/>
                <a:cs typeface="Lato"/>
                <a:sym typeface="Lato"/>
              </a:rPr>
              <a:t>HTTP (GET,POST..)</a:t>
            </a:r>
            <a:endParaRPr b="1" sz="1300">
              <a:solidFill>
                <a:srgbClr val="42A5F5"/>
              </a:solidFill>
              <a:latin typeface="Lato"/>
              <a:ea typeface="Lato"/>
              <a:cs typeface="Lato"/>
              <a:sym typeface="Lato"/>
            </a:endParaRPr>
          </a:p>
        </p:txBody>
      </p:sp>
      <p:sp>
        <p:nvSpPr>
          <p:cNvPr id="1014" name="Google Shape;1014;p78"/>
          <p:cNvSpPr txBox="1"/>
          <p:nvPr/>
        </p:nvSpPr>
        <p:spPr>
          <a:xfrm>
            <a:off x="4634786" y="2241405"/>
            <a:ext cx="16365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42A5F5"/>
                </a:solidFill>
                <a:latin typeface="Lato"/>
                <a:ea typeface="Lato"/>
                <a:cs typeface="Lato"/>
                <a:sym typeface="Lato"/>
              </a:rPr>
              <a:t>RESTful</a:t>
            </a:r>
            <a:endParaRPr b="1" sz="1300">
              <a:solidFill>
                <a:srgbClr val="42A5F5"/>
              </a:solidFill>
              <a:latin typeface="Lato"/>
              <a:ea typeface="Lato"/>
              <a:cs typeface="Lato"/>
              <a:sym typeface="Lato"/>
            </a:endParaRPr>
          </a:p>
        </p:txBody>
      </p:sp>
      <p:sp>
        <p:nvSpPr>
          <p:cNvPr id="1015" name="Google Shape;1015;p78"/>
          <p:cNvSpPr/>
          <p:nvPr/>
        </p:nvSpPr>
        <p:spPr>
          <a:xfrm>
            <a:off x="3029950" y="2716250"/>
            <a:ext cx="1204500" cy="18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“getWeather”</a:t>
            </a:r>
            <a:endParaRPr sz="1200">
              <a:latin typeface="Lato"/>
              <a:ea typeface="Lato"/>
              <a:cs typeface="Lato"/>
              <a:sym typeface="Lato"/>
            </a:endParaRPr>
          </a:p>
        </p:txBody>
      </p:sp>
      <p:sp>
        <p:nvSpPr>
          <p:cNvPr id="1016" name="Google Shape;1016;p78"/>
          <p:cNvSpPr/>
          <p:nvPr/>
        </p:nvSpPr>
        <p:spPr>
          <a:xfrm>
            <a:off x="3029950" y="3010575"/>
            <a:ext cx="1204500" cy="18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“getLength”</a:t>
            </a:r>
            <a:endParaRPr sz="1200">
              <a:latin typeface="Lato"/>
              <a:ea typeface="Lato"/>
              <a:cs typeface="Lato"/>
              <a:sym typeface="Lato"/>
            </a:endParaRPr>
          </a:p>
        </p:txBody>
      </p:sp>
      <p:sp>
        <p:nvSpPr>
          <p:cNvPr id="1017" name="Google Shape;1017;p78"/>
          <p:cNvSpPr/>
          <p:nvPr/>
        </p:nvSpPr>
        <p:spPr>
          <a:xfrm>
            <a:off x="6558225" y="2374250"/>
            <a:ext cx="1806300" cy="86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Client</a:t>
            </a:r>
            <a:endParaRPr i="1" sz="1300">
              <a:latin typeface="Lato"/>
              <a:ea typeface="Lato"/>
              <a:cs typeface="Lato"/>
              <a:sym typeface="Lato"/>
            </a:endParaRPr>
          </a:p>
        </p:txBody>
      </p:sp>
      <p:cxnSp>
        <p:nvCxnSpPr>
          <p:cNvPr id="1018" name="Google Shape;1018;p78"/>
          <p:cNvCxnSpPr>
            <a:stCxn id="1017" idx="1"/>
            <a:endCxn id="1015" idx="3"/>
          </p:cNvCxnSpPr>
          <p:nvPr/>
        </p:nvCxnSpPr>
        <p:spPr>
          <a:xfrm rot="10800000">
            <a:off x="4234425" y="2808050"/>
            <a:ext cx="2323800" cy="0"/>
          </a:xfrm>
          <a:prstGeom prst="straightConnector1">
            <a:avLst/>
          </a:prstGeom>
          <a:noFill/>
          <a:ln cap="flat" cmpd="sng" w="28575">
            <a:solidFill>
              <a:srgbClr val="FF0000"/>
            </a:solidFill>
            <a:prstDash val="dashDot"/>
            <a:round/>
            <a:headEnd len="med" w="med" type="stealth"/>
            <a:tailEnd len="med" w="med" type="triangle"/>
          </a:ln>
        </p:spPr>
      </p:cxnSp>
      <p:sp>
        <p:nvSpPr>
          <p:cNvPr id="1019" name="Google Shape;1019;p78"/>
          <p:cNvSpPr/>
          <p:nvPr/>
        </p:nvSpPr>
        <p:spPr>
          <a:xfrm>
            <a:off x="5090775" y="2612475"/>
            <a:ext cx="724500" cy="9798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latin typeface="Lato"/>
                <a:ea typeface="Lato"/>
                <a:cs typeface="Lato"/>
                <a:sym typeface="Lato"/>
              </a:rPr>
              <a:t>JSON</a:t>
            </a:r>
            <a:endParaRPr b="1" sz="1300">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79"/>
          <p:cNvSpPr/>
          <p:nvPr/>
        </p:nvSpPr>
        <p:spPr>
          <a:xfrm>
            <a:off x="1707650" y="1294650"/>
            <a:ext cx="6182400" cy="62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Introduction à l’architecture web</a:t>
            </a:r>
            <a:endParaRPr b="1">
              <a:latin typeface="Lato"/>
              <a:ea typeface="Lato"/>
              <a:cs typeface="Lato"/>
              <a:sym typeface="Lato"/>
            </a:endParaRPr>
          </a:p>
        </p:txBody>
      </p:sp>
      <p:sp>
        <p:nvSpPr>
          <p:cNvPr id="1025" name="Google Shape;1025;p79"/>
          <p:cNvSpPr/>
          <p:nvPr/>
        </p:nvSpPr>
        <p:spPr>
          <a:xfrm>
            <a:off x="1707650" y="2158750"/>
            <a:ext cx="6182400" cy="740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Définition de l’architecture web et des différents types d’architecture (monolithe, microservices, serverless)</a:t>
            </a:r>
            <a:endParaRPr>
              <a:latin typeface="Lato"/>
              <a:ea typeface="Lato"/>
              <a:cs typeface="Lato"/>
              <a:sym typeface="Lato"/>
            </a:endParaRPr>
          </a:p>
        </p:txBody>
      </p:sp>
      <p:sp>
        <p:nvSpPr>
          <p:cNvPr id="1026" name="Google Shape;1026;p79"/>
          <p:cNvSpPr/>
          <p:nvPr/>
        </p:nvSpPr>
        <p:spPr>
          <a:xfrm>
            <a:off x="1725750" y="2981675"/>
            <a:ext cx="6182400" cy="740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Avantages et inconvénients de chaque type d’architecture</a:t>
            </a:r>
            <a:endParaRPr>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8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Qu’est ce que l’architecture web ? </a:t>
            </a:r>
            <a:endParaRPr/>
          </a:p>
        </p:txBody>
      </p:sp>
      <p:sp>
        <p:nvSpPr>
          <p:cNvPr id="1032" name="Google Shape;1032;p80"/>
          <p:cNvSpPr txBox="1"/>
          <p:nvPr>
            <p:ph idx="1" type="body"/>
          </p:nvPr>
        </p:nvSpPr>
        <p:spPr>
          <a:xfrm>
            <a:off x="532325" y="1773300"/>
            <a:ext cx="42177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L’architecture web désigne la manière dont les différents éléments d’une application web (services, bases de données, front-end, etc.) sont organisés et interagissent entre eux. </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rPr lang="fr"/>
              <a:t>Elle détermine la façon dont l’application web sera conçue, développée, déployée et maintenue.</a:t>
            </a:r>
            <a:endParaRPr/>
          </a:p>
        </p:txBody>
      </p:sp>
      <p:pic>
        <p:nvPicPr>
          <p:cNvPr id="1033" name="Google Shape;1033;p80"/>
          <p:cNvPicPr preferRelativeResize="0"/>
          <p:nvPr/>
        </p:nvPicPr>
        <p:blipFill>
          <a:blip r:embed="rId3">
            <a:alphaModFix/>
          </a:blip>
          <a:stretch>
            <a:fillRect/>
          </a:stretch>
        </p:blipFill>
        <p:spPr>
          <a:xfrm>
            <a:off x="4859425" y="1854575"/>
            <a:ext cx="4029300" cy="20146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8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Qu’est ce que la scalabilité ?</a:t>
            </a:r>
            <a:endParaRPr/>
          </a:p>
        </p:txBody>
      </p:sp>
      <p:sp>
        <p:nvSpPr>
          <p:cNvPr id="1039" name="Google Shape;1039;p81"/>
          <p:cNvSpPr txBox="1"/>
          <p:nvPr>
            <p:ph idx="1" type="body"/>
          </p:nvPr>
        </p:nvSpPr>
        <p:spPr>
          <a:xfrm>
            <a:off x="1297500" y="1567550"/>
            <a:ext cx="3486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scalabilité est la capacité d’un système à s’adapter et à évoluer en fonction de la croissance de la demande en termes de ressources, de performance et de fonctionnalités.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40" name="Google Shape;1040;p81"/>
          <p:cNvPicPr preferRelativeResize="0"/>
          <p:nvPr/>
        </p:nvPicPr>
        <p:blipFill>
          <a:blip r:embed="rId3">
            <a:alphaModFix/>
          </a:blip>
          <a:stretch>
            <a:fillRect/>
          </a:stretch>
        </p:blipFill>
        <p:spPr>
          <a:xfrm>
            <a:off x="4945375" y="1828875"/>
            <a:ext cx="4054799" cy="212110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8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Qu’est ce que la scalabilité ?</a:t>
            </a:r>
            <a:endParaRPr/>
          </a:p>
        </p:txBody>
      </p:sp>
      <p:sp>
        <p:nvSpPr>
          <p:cNvPr id="1046" name="Google Shape;1046;p82"/>
          <p:cNvSpPr txBox="1"/>
          <p:nvPr>
            <p:ph idx="1" type="body"/>
          </p:nvPr>
        </p:nvSpPr>
        <p:spPr>
          <a:xfrm>
            <a:off x="626625" y="1558975"/>
            <a:ext cx="3729000" cy="29112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0"/>
              </a:spcBef>
              <a:spcAft>
                <a:spcPts val="0"/>
              </a:spcAft>
              <a:buNone/>
            </a:pPr>
            <a:r>
              <a:rPr lang="fr"/>
              <a:t>Un exemple de scalabilité serait un site web qui peut gérer une forte augmentation du nombre de visiteurs sans ralentir ou tomber en panne. </a:t>
            </a:r>
            <a:endParaRPr/>
          </a:p>
          <a:p>
            <a:pPr indent="0" lvl="0" marL="0" rtl="0" algn="just">
              <a:spcBef>
                <a:spcPts val="1200"/>
              </a:spcBef>
              <a:spcAft>
                <a:spcPts val="0"/>
              </a:spcAft>
              <a:buNone/>
            </a:pPr>
            <a:r>
              <a:rPr lang="fr"/>
              <a:t>Pour atteindre cette scalabilité, le site web peut utiliser des techniques de load balancing pour répartir la charge de travail sur plusieurs serveurs, ou bien utiliser une architecture microservices pour permettre à chaque fonctionnalité de l’application de s’évoluer indépendamment des autres.</a:t>
            </a:r>
            <a:endParaRPr/>
          </a:p>
          <a:p>
            <a:pPr indent="0" lvl="0" marL="0" rtl="0" algn="just">
              <a:spcBef>
                <a:spcPts val="1200"/>
              </a:spcBef>
              <a:spcAft>
                <a:spcPts val="0"/>
              </a:spcAft>
              <a:buNone/>
            </a:pPr>
            <a:r>
              <a:rPr lang="fr"/>
              <a:t>Il est important de prendre en compte la scalabilité lors de la conception d’une application, car elle peut avoir un impact significatif sur sa performance et sa fiabilité à long terme.</a:t>
            </a:r>
            <a:endParaRPr/>
          </a:p>
          <a:p>
            <a:pPr indent="0" lvl="0" marL="0" rtl="0" algn="just">
              <a:spcBef>
                <a:spcPts val="1200"/>
              </a:spcBef>
              <a:spcAft>
                <a:spcPts val="1200"/>
              </a:spcAft>
              <a:buNone/>
            </a:pPr>
            <a:r>
              <a:t/>
            </a:r>
            <a:endParaRPr/>
          </a:p>
        </p:txBody>
      </p:sp>
      <p:pic>
        <p:nvPicPr>
          <p:cNvPr id="1047" name="Google Shape;1047;p82"/>
          <p:cNvPicPr preferRelativeResize="0"/>
          <p:nvPr/>
        </p:nvPicPr>
        <p:blipFill>
          <a:blip r:embed="rId3">
            <a:alphaModFix/>
          </a:blip>
          <a:stretch>
            <a:fillRect/>
          </a:stretch>
        </p:blipFill>
        <p:spPr>
          <a:xfrm>
            <a:off x="4572000" y="1476250"/>
            <a:ext cx="4007625" cy="2654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8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Différentes architectures</a:t>
            </a:r>
            <a:endParaRPr/>
          </a:p>
        </p:txBody>
      </p:sp>
      <p:sp>
        <p:nvSpPr>
          <p:cNvPr id="1053" name="Google Shape;1053;p83"/>
          <p:cNvSpPr txBox="1"/>
          <p:nvPr>
            <p:ph idx="1" type="body"/>
          </p:nvPr>
        </p:nvSpPr>
        <p:spPr>
          <a:xfrm>
            <a:off x="1297500" y="1567550"/>
            <a:ext cx="7038900" cy="914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Il existe plusieurs types d’architecture web, qui varient selon la manière dont les différents éléments de l’application sont séparés et communiquent entre eux.</a:t>
            </a:r>
            <a:endParaRPr/>
          </a:p>
        </p:txBody>
      </p:sp>
      <p:sp>
        <p:nvSpPr>
          <p:cNvPr id="1054" name="Google Shape;1054;p83"/>
          <p:cNvSpPr/>
          <p:nvPr/>
        </p:nvSpPr>
        <p:spPr>
          <a:xfrm>
            <a:off x="408200" y="2309125"/>
            <a:ext cx="2510400" cy="97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Architecture Monolithe</a:t>
            </a:r>
            <a:endParaRPr>
              <a:latin typeface="Lato"/>
              <a:ea typeface="Lato"/>
              <a:cs typeface="Lato"/>
              <a:sym typeface="Lato"/>
            </a:endParaRPr>
          </a:p>
        </p:txBody>
      </p:sp>
      <p:sp>
        <p:nvSpPr>
          <p:cNvPr id="1055" name="Google Shape;1055;p83"/>
          <p:cNvSpPr/>
          <p:nvPr/>
        </p:nvSpPr>
        <p:spPr>
          <a:xfrm>
            <a:off x="3316800" y="2309125"/>
            <a:ext cx="2510400" cy="97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Architecture Microservices</a:t>
            </a:r>
            <a:endParaRPr>
              <a:latin typeface="Lato"/>
              <a:ea typeface="Lato"/>
              <a:cs typeface="Lato"/>
              <a:sym typeface="Lato"/>
            </a:endParaRPr>
          </a:p>
        </p:txBody>
      </p:sp>
      <p:sp>
        <p:nvSpPr>
          <p:cNvPr id="1056" name="Google Shape;1056;p83"/>
          <p:cNvSpPr/>
          <p:nvPr/>
        </p:nvSpPr>
        <p:spPr>
          <a:xfrm>
            <a:off x="6225400" y="2309125"/>
            <a:ext cx="2510400" cy="97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Architecture Serverless</a:t>
            </a:r>
            <a:endParaRPr>
              <a:latin typeface="Lato"/>
              <a:ea typeface="Lato"/>
              <a:cs typeface="Lato"/>
              <a:sym typeface="Lato"/>
            </a:endParaRPr>
          </a:p>
        </p:txBody>
      </p:sp>
      <p:sp>
        <p:nvSpPr>
          <p:cNvPr id="1057" name="Google Shape;1057;p83"/>
          <p:cNvSpPr txBox="1"/>
          <p:nvPr>
            <p:ph idx="1" type="body"/>
          </p:nvPr>
        </p:nvSpPr>
        <p:spPr>
          <a:xfrm>
            <a:off x="1052550" y="3577325"/>
            <a:ext cx="7038900" cy="914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Il n’y a pas de type d’architecture web qui convient à tous les cas d’utilisation, et le choix de l’architecture dépend de nombreux facteurs tels que la taille de l’application, les contraintes de temps et de budget, les exigences en matière de performances et de disponibilité, etc.</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fr"/>
              <a:t>Use case : Le Magazine de Paul</a:t>
            </a:r>
            <a:endParaRPr/>
          </a:p>
        </p:txBody>
      </p:sp>
      <p:sp>
        <p:nvSpPr>
          <p:cNvPr id="436" name="Google Shape;436;p30"/>
          <p:cNvSpPr/>
          <p:nvPr/>
        </p:nvSpPr>
        <p:spPr>
          <a:xfrm>
            <a:off x="7021677" y="1433012"/>
            <a:ext cx="1631100" cy="1493700"/>
          </a:xfrm>
          <a:prstGeom prst="ellipse">
            <a:avLst/>
          </a:prstGeom>
          <a:solidFill>
            <a:srgbClr val="FF0000">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7" name="Google Shape;437;p30"/>
          <p:cNvSpPr/>
          <p:nvPr/>
        </p:nvSpPr>
        <p:spPr>
          <a:xfrm>
            <a:off x="94770" y="1268016"/>
            <a:ext cx="3603000" cy="3513300"/>
          </a:xfrm>
          <a:prstGeom prst="ellipse">
            <a:avLst/>
          </a:prstGeom>
          <a:solidFill>
            <a:srgbClr val="00B0F0">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8" name="Google Shape;438;p30"/>
          <p:cNvSpPr txBox="1"/>
          <p:nvPr/>
        </p:nvSpPr>
        <p:spPr>
          <a:xfrm>
            <a:off x="3225906" y="1239724"/>
            <a:ext cx="2692200" cy="415500"/>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chemeClr val="lt1"/>
              </a:buClr>
              <a:buSzPts val="1800"/>
              <a:buFont typeface="Arial"/>
              <a:buNone/>
            </a:pPr>
            <a:r>
              <a:rPr lang="fr" sz="1800">
                <a:solidFill>
                  <a:schemeClr val="lt1"/>
                </a:solidFill>
                <a:latin typeface="Open Sans Light"/>
                <a:ea typeface="Open Sans Light"/>
                <a:cs typeface="Open Sans Light"/>
                <a:sym typeface="Open Sans Light"/>
              </a:rPr>
              <a:t>Plan</a:t>
            </a:r>
            <a:endParaRPr sz="1100"/>
          </a:p>
        </p:txBody>
      </p:sp>
      <p:pic>
        <p:nvPicPr>
          <p:cNvPr descr="Accueil" id="439" name="Google Shape;439;p30"/>
          <p:cNvPicPr preferRelativeResize="0"/>
          <p:nvPr/>
        </p:nvPicPr>
        <p:blipFill rotWithShape="1">
          <a:blip r:embed="rId3">
            <a:alphaModFix/>
          </a:blip>
          <a:srcRect b="0" l="0" r="0" t="0"/>
          <a:stretch/>
        </p:blipFill>
        <p:spPr>
          <a:xfrm>
            <a:off x="241467" y="2622565"/>
            <a:ext cx="475510" cy="475510"/>
          </a:xfrm>
          <a:prstGeom prst="rect">
            <a:avLst/>
          </a:prstGeom>
          <a:noFill/>
          <a:ln>
            <a:noFill/>
          </a:ln>
        </p:spPr>
      </p:pic>
      <p:pic>
        <p:nvPicPr>
          <p:cNvPr descr="Accueil" id="440" name="Google Shape;440;p30"/>
          <p:cNvPicPr preferRelativeResize="0"/>
          <p:nvPr/>
        </p:nvPicPr>
        <p:blipFill rotWithShape="1">
          <a:blip r:embed="rId3">
            <a:alphaModFix/>
          </a:blip>
          <a:srcRect b="0" l="0" r="0" t="0"/>
          <a:stretch/>
        </p:blipFill>
        <p:spPr>
          <a:xfrm>
            <a:off x="716978" y="2269194"/>
            <a:ext cx="475510" cy="475510"/>
          </a:xfrm>
          <a:prstGeom prst="rect">
            <a:avLst/>
          </a:prstGeom>
          <a:noFill/>
          <a:ln>
            <a:noFill/>
          </a:ln>
        </p:spPr>
      </p:pic>
      <p:pic>
        <p:nvPicPr>
          <p:cNvPr descr="Accueil" id="441" name="Google Shape;441;p30"/>
          <p:cNvPicPr preferRelativeResize="0"/>
          <p:nvPr/>
        </p:nvPicPr>
        <p:blipFill rotWithShape="1">
          <a:blip r:embed="rId4">
            <a:alphaModFix/>
          </a:blip>
          <a:srcRect b="0" l="0" r="0" t="0"/>
          <a:stretch/>
        </p:blipFill>
        <p:spPr>
          <a:xfrm>
            <a:off x="711014" y="2860320"/>
            <a:ext cx="475510" cy="475510"/>
          </a:xfrm>
          <a:prstGeom prst="rect">
            <a:avLst/>
          </a:prstGeom>
          <a:noFill/>
          <a:ln>
            <a:noFill/>
          </a:ln>
        </p:spPr>
      </p:pic>
      <p:pic>
        <p:nvPicPr>
          <p:cNvPr descr="Poteau indicateur" id="442" name="Google Shape;442;p30"/>
          <p:cNvPicPr preferRelativeResize="0"/>
          <p:nvPr/>
        </p:nvPicPr>
        <p:blipFill rotWithShape="1">
          <a:blip r:embed="rId5">
            <a:alphaModFix/>
          </a:blip>
          <a:srcRect b="0" l="0" r="0" t="0"/>
          <a:stretch/>
        </p:blipFill>
        <p:spPr>
          <a:xfrm>
            <a:off x="3131588" y="1831896"/>
            <a:ext cx="685800" cy="685800"/>
          </a:xfrm>
          <a:prstGeom prst="rect">
            <a:avLst/>
          </a:prstGeom>
          <a:noFill/>
          <a:ln>
            <a:noFill/>
          </a:ln>
        </p:spPr>
      </p:pic>
      <p:pic>
        <p:nvPicPr>
          <p:cNvPr descr="Poteau indicateur" id="443" name="Google Shape;443;p30"/>
          <p:cNvPicPr preferRelativeResize="0"/>
          <p:nvPr/>
        </p:nvPicPr>
        <p:blipFill rotWithShape="1">
          <a:blip r:embed="rId5">
            <a:alphaModFix/>
          </a:blip>
          <a:srcRect b="0" l="0" r="0" t="0"/>
          <a:stretch/>
        </p:blipFill>
        <p:spPr>
          <a:xfrm>
            <a:off x="6003511" y="3589814"/>
            <a:ext cx="685800" cy="685800"/>
          </a:xfrm>
          <a:prstGeom prst="rect">
            <a:avLst/>
          </a:prstGeom>
          <a:noFill/>
          <a:ln>
            <a:noFill/>
          </a:ln>
        </p:spPr>
      </p:pic>
      <p:pic>
        <p:nvPicPr>
          <p:cNvPr descr="Poteau indicateur" id="444" name="Google Shape;444;p30"/>
          <p:cNvPicPr preferRelativeResize="0"/>
          <p:nvPr/>
        </p:nvPicPr>
        <p:blipFill rotWithShape="1">
          <a:blip r:embed="rId5">
            <a:alphaModFix/>
          </a:blip>
          <a:srcRect b="0" l="0" r="0" t="0"/>
          <a:stretch/>
        </p:blipFill>
        <p:spPr>
          <a:xfrm>
            <a:off x="6800643" y="2044422"/>
            <a:ext cx="685800" cy="685800"/>
          </a:xfrm>
          <a:prstGeom prst="rect">
            <a:avLst/>
          </a:prstGeom>
          <a:noFill/>
          <a:ln>
            <a:noFill/>
          </a:ln>
        </p:spPr>
      </p:pic>
      <p:pic>
        <p:nvPicPr>
          <p:cNvPr descr="Poteau indicateur" id="445" name="Google Shape;445;p30"/>
          <p:cNvPicPr preferRelativeResize="0"/>
          <p:nvPr/>
        </p:nvPicPr>
        <p:blipFill rotWithShape="1">
          <a:blip r:embed="rId5">
            <a:alphaModFix/>
          </a:blip>
          <a:srcRect b="0" l="0" r="0" t="0"/>
          <a:stretch/>
        </p:blipFill>
        <p:spPr>
          <a:xfrm>
            <a:off x="4983714" y="2261468"/>
            <a:ext cx="685800" cy="685800"/>
          </a:xfrm>
          <a:prstGeom prst="rect">
            <a:avLst/>
          </a:prstGeom>
          <a:noFill/>
          <a:ln>
            <a:noFill/>
          </a:ln>
        </p:spPr>
      </p:pic>
      <p:pic>
        <p:nvPicPr>
          <p:cNvPr descr="Store" id="446" name="Google Shape;446;p30"/>
          <p:cNvPicPr preferRelativeResize="0"/>
          <p:nvPr/>
        </p:nvPicPr>
        <p:blipFill rotWithShape="1">
          <a:blip r:embed="rId6">
            <a:alphaModFix/>
          </a:blip>
          <a:srcRect b="0" l="0" r="0" t="0"/>
          <a:stretch/>
        </p:blipFill>
        <p:spPr>
          <a:xfrm>
            <a:off x="7755755" y="1684305"/>
            <a:ext cx="490492" cy="490492"/>
          </a:xfrm>
          <a:prstGeom prst="rect">
            <a:avLst/>
          </a:prstGeom>
          <a:noFill/>
          <a:ln>
            <a:noFill/>
          </a:ln>
        </p:spPr>
      </p:pic>
      <p:cxnSp>
        <p:nvCxnSpPr>
          <p:cNvPr id="447" name="Google Shape;447;p30"/>
          <p:cNvCxnSpPr>
            <a:endCxn id="442" idx="2"/>
          </p:cNvCxnSpPr>
          <p:nvPr/>
        </p:nvCxnSpPr>
        <p:spPr>
          <a:xfrm flipH="1" rot="10800000">
            <a:off x="1842188" y="2517696"/>
            <a:ext cx="1632300" cy="227100"/>
          </a:xfrm>
          <a:prstGeom prst="straightConnector1">
            <a:avLst/>
          </a:prstGeom>
          <a:noFill/>
          <a:ln cap="flat" cmpd="sng" w="38100">
            <a:solidFill>
              <a:schemeClr val="lt1"/>
            </a:solidFill>
            <a:prstDash val="solid"/>
            <a:miter lim="800000"/>
            <a:headEnd len="sm" w="sm" type="none"/>
            <a:tailEnd len="sm" w="sm" type="none"/>
          </a:ln>
        </p:spPr>
      </p:cxnSp>
      <p:pic>
        <p:nvPicPr>
          <p:cNvPr descr="Accueil" id="448" name="Google Shape;448;p30"/>
          <p:cNvPicPr preferRelativeResize="0"/>
          <p:nvPr/>
        </p:nvPicPr>
        <p:blipFill rotWithShape="1">
          <a:blip r:embed="rId3">
            <a:alphaModFix/>
          </a:blip>
          <a:srcRect b="0" l="0" r="0" t="0"/>
          <a:stretch/>
        </p:blipFill>
        <p:spPr>
          <a:xfrm>
            <a:off x="2434869" y="3998961"/>
            <a:ext cx="475510" cy="475510"/>
          </a:xfrm>
          <a:prstGeom prst="rect">
            <a:avLst/>
          </a:prstGeom>
          <a:noFill/>
          <a:ln>
            <a:noFill/>
          </a:ln>
        </p:spPr>
      </p:pic>
      <p:pic>
        <p:nvPicPr>
          <p:cNvPr descr="Accueil" id="449" name="Google Shape;449;p30"/>
          <p:cNvPicPr preferRelativeResize="0"/>
          <p:nvPr/>
        </p:nvPicPr>
        <p:blipFill rotWithShape="1">
          <a:blip r:embed="rId3">
            <a:alphaModFix/>
          </a:blip>
          <a:srcRect b="0" l="0" r="0" t="0"/>
          <a:stretch/>
        </p:blipFill>
        <p:spPr>
          <a:xfrm>
            <a:off x="1928448" y="3761206"/>
            <a:ext cx="475510" cy="475510"/>
          </a:xfrm>
          <a:prstGeom prst="rect">
            <a:avLst/>
          </a:prstGeom>
          <a:noFill/>
          <a:ln>
            <a:noFill/>
          </a:ln>
        </p:spPr>
      </p:pic>
      <p:cxnSp>
        <p:nvCxnSpPr>
          <p:cNvPr id="450" name="Google Shape;450;p30"/>
          <p:cNvCxnSpPr/>
          <p:nvPr/>
        </p:nvCxnSpPr>
        <p:spPr>
          <a:xfrm flipH="1" rot="10800000">
            <a:off x="823647" y="2744669"/>
            <a:ext cx="1018800" cy="113700"/>
          </a:xfrm>
          <a:prstGeom prst="straightConnector1">
            <a:avLst/>
          </a:prstGeom>
          <a:noFill/>
          <a:ln cap="flat" cmpd="sng" w="38100">
            <a:solidFill>
              <a:schemeClr val="lt1"/>
            </a:solidFill>
            <a:prstDash val="solid"/>
            <a:miter lim="800000"/>
            <a:headEnd len="sm" w="sm" type="none"/>
            <a:tailEnd len="sm" w="sm" type="none"/>
          </a:ln>
        </p:spPr>
      </p:cxnSp>
      <p:cxnSp>
        <p:nvCxnSpPr>
          <p:cNvPr id="451" name="Google Shape;451;p30"/>
          <p:cNvCxnSpPr/>
          <p:nvPr/>
        </p:nvCxnSpPr>
        <p:spPr>
          <a:xfrm>
            <a:off x="1897538" y="2744705"/>
            <a:ext cx="619800" cy="1362300"/>
          </a:xfrm>
          <a:prstGeom prst="straightConnector1">
            <a:avLst/>
          </a:prstGeom>
          <a:noFill/>
          <a:ln cap="flat" cmpd="sng" w="38100">
            <a:solidFill>
              <a:schemeClr val="lt1"/>
            </a:solidFill>
            <a:prstDash val="solid"/>
            <a:miter lim="800000"/>
            <a:headEnd len="sm" w="sm" type="none"/>
            <a:tailEnd len="sm" w="sm" type="none"/>
          </a:ln>
        </p:spPr>
      </p:cxnSp>
      <p:cxnSp>
        <p:nvCxnSpPr>
          <p:cNvPr id="452" name="Google Shape;452;p30"/>
          <p:cNvCxnSpPr/>
          <p:nvPr/>
        </p:nvCxnSpPr>
        <p:spPr>
          <a:xfrm rot="10800000">
            <a:off x="3467240" y="2517630"/>
            <a:ext cx="1883100" cy="437700"/>
          </a:xfrm>
          <a:prstGeom prst="straightConnector1">
            <a:avLst/>
          </a:prstGeom>
          <a:noFill/>
          <a:ln cap="flat" cmpd="sng" w="38100">
            <a:solidFill>
              <a:schemeClr val="lt1"/>
            </a:solidFill>
            <a:prstDash val="solid"/>
            <a:miter lim="800000"/>
            <a:headEnd len="sm" w="sm" type="none"/>
            <a:tailEnd len="sm" w="sm" type="none"/>
          </a:ln>
        </p:spPr>
      </p:cxnSp>
      <p:cxnSp>
        <p:nvCxnSpPr>
          <p:cNvPr id="453" name="Google Shape;453;p30"/>
          <p:cNvCxnSpPr/>
          <p:nvPr/>
        </p:nvCxnSpPr>
        <p:spPr>
          <a:xfrm rot="10800000">
            <a:off x="5314979" y="2946083"/>
            <a:ext cx="920100" cy="1287300"/>
          </a:xfrm>
          <a:prstGeom prst="straightConnector1">
            <a:avLst/>
          </a:prstGeom>
          <a:noFill/>
          <a:ln cap="flat" cmpd="sng" w="38100">
            <a:solidFill>
              <a:schemeClr val="lt1"/>
            </a:solidFill>
            <a:prstDash val="solid"/>
            <a:miter lim="800000"/>
            <a:headEnd len="sm" w="sm" type="none"/>
            <a:tailEnd len="sm" w="sm" type="none"/>
          </a:ln>
        </p:spPr>
      </p:cxnSp>
      <p:cxnSp>
        <p:nvCxnSpPr>
          <p:cNvPr id="454" name="Google Shape;454;p30"/>
          <p:cNvCxnSpPr>
            <a:stCxn id="444" idx="2"/>
          </p:cNvCxnSpPr>
          <p:nvPr/>
        </p:nvCxnSpPr>
        <p:spPr>
          <a:xfrm flipH="1">
            <a:off x="5322543" y="2730222"/>
            <a:ext cx="1821000" cy="225000"/>
          </a:xfrm>
          <a:prstGeom prst="straightConnector1">
            <a:avLst/>
          </a:prstGeom>
          <a:noFill/>
          <a:ln cap="flat" cmpd="sng" w="38100">
            <a:solidFill>
              <a:schemeClr val="lt1"/>
            </a:solidFill>
            <a:prstDash val="solid"/>
            <a:miter lim="800000"/>
            <a:headEnd len="sm" w="sm" type="none"/>
            <a:tailEnd len="sm" w="sm" type="none"/>
          </a:ln>
        </p:spPr>
      </p:cxnSp>
      <p:cxnSp>
        <p:nvCxnSpPr>
          <p:cNvPr id="455" name="Google Shape;455;p30"/>
          <p:cNvCxnSpPr/>
          <p:nvPr/>
        </p:nvCxnSpPr>
        <p:spPr>
          <a:xfrm flipH="1">
            <a:off x="7143600" y="2174796"/>
            <a:ext cx="857400" cy="555600"/>
          </a:xfrm>
          <a:prstGeom prst="straightConnector1">
            <a:avLst/>
          </a:prstGeom>
          <a:noFill/>
          <a:ln cap="flat" cmpd="sng" w="38100">
            <a:solidFill>
              <a:schemeClr val="lt1"/>
            </a:solidFill>
            <a:prstDash val="solid"/>
            <a:miter lim="800000"/>
            <a:headEnd len="sm" w="sm" type="none"/>
            <a:tailEnd len="sm" w="sm" type="none"/>
          </a:ln>
        </p:spPr>
      </p:cxnSp>
      <p:sp>
        <p:nvSpPr>
          <p:cNvPr id="456" name="Google Shape;456;p30"/>
          <p:cNvSpPr txBox="1"/>
          <p:nvPr/>
        </p:nvSpPr>
        <p:spPr>
          <a:xfrm>
            <a:off x="1416599" y="748890"/>
            <a:ext cx="16956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rgbClr val="00B0F0"/>
                </a:solidFill>
                <a:latin typeface="Arial"/>
                <a:ea typeface="Arial"/>
                <a:cs typeface="Arial"/>
                <a:sym typeface="Arial"/>
              </a:rPr>
              <a:t>Paris </a:t>
            </a:r>
            <a:endParaRPr sz="1100"/>
          </a:p>
          <a:p>
            <a:pPr indent="0" lvl="0" marL="0" marR="0" rtl="0" algn="l">
              <a:spcBef>
                <a:spcPts val="0"/>
              </a:spcBef>
              <a:spcAft>
                <a:spcPts val="0"/>
              </a:spcAft>
              <a:buNone/>
            </a:pPr>
            <a:r>
              <a:rPr lang="fr" sz="1500">
                <a:solidFill>
                  <a:srgbClr val="00B0F0"/>
                </a:solidFill>
                <a:latin typeface="Arial"/>
                <a:ea typeface="Arial"/>
                <a:cs typeface="Arial"/>
                <a:sym typeface="Arial"/>
              </a:rPr>
              <a:t>34.78.9.15 </a:t>
            </a:r>
            <a:endParaRPr sz="1100"/>
          </a:p>
        </p:txBody>
      </p:sp>
      <p:sp>
        <p:nvSpPr>
          <p:cNvPr id="457" name="Google Shape;457;p30"/>
          <p:cNvSpPr txBox="1"/>
          <p:nvPr/>
        </p:nvSpPr>
        <p:spPr>
          <a:xfrm>
            <a:off x="7185464" y="920949"/>
            <a:ext cx="15105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rgbClr val="FF0000"/>
                </a:solidFill>
                <a:latin typeface="Arial"/>
                <a:ea typeface="Arial"/>
                <a:cs typeface="Arial"/>
                <a:sym typeface="Arial"/>
              </a:rPr>
              <a:t>Nantes</a:t>
            </a:r>
            <a:endParaRPr sz="1100"/>
          </a:p>
          <a:p>
            <a:pPr indent="0" lvl="0" marL="0" marR="0" rtl="0" algn="l">
              <a:spcBef>
                <a:spcPts val="0"/>
              </a:spcBef>
              <a:spcAft>
                <a:spcPts val="0"/>
              </a:spcAft>
              <a:buNone/>
            </a:pPr>
            <a:r>
              <a:rPr lang="fr" sz="1500">
                <a:solidFill>
                  <a:srgbClr val="FF0000"/>
                </a:solidFill>
                <a:latin typeface="Arial"/>
                <a:ea typeface="Arial"/>
                <a:cs typeface="Arial"/>
                <a:sym typeface="Arial"/>
              </a:rPr>
              <a:t>88.191.135.63 </a:t>
            </a:r>
            <a:endParaRPr sz="1100"/>
          </a:p>
        </p:txBody>
      </p:sp>
      <p:sp>
        <p:nvSpPr>
          <p:cNvPr id="458" name="Google Shape;458;p30"/>
          <p:cNvSpPr txBox="1"/>
          <p:nvPr/>
        </p:nvSpPr>
        <p:spPr>
          <a:xfrm>
            <a:off x="1153613" y="2888881"/>
            <a:ext cx="9906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rgbClr val="92D050"/>
                </a:solidFill>
                <a:latin typeface="Arial"/>
                <a:ea typeface="Arial"/>
                <a:cs typeface="Arial"/>
                <a:sym typeface="Arial"/>
              </a:rPr>
              <a:t>Maison de Paul</a:t>
            </a:r>
            <a:endParaRPr sz="1100"/>
          </a:p>
        </p:txBody>
      </p:sp>
      <p:sp>
        <p:nvSpPr>
          <p:cNvPr id="459" name="Google Shape;459;p30"/>
          <p:cNvSpPr txBox="1"/>
          <p:nvPr/>
        </p:nvSpPr>
        <p:spPr>
          <a:xfrm>
            <a:off x="409670" y="3347619"/>
            <a:ext cx="24081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rgbClr val="92D050"/>
                </a:solidFill>
                <a:latin typeface="Arial"/>
                <a:ea typeface="Arial"/>
                <a:cs typeface="Arial"/>
                <a:sym typeface="Arial"/>
              </a:rPr>
              <a:t>17 rue des cordes</a:t>
            </a:r>
            <a:endParaRPr sz="1100"/>
          </a:p>
          <a:p>
            <a:pPr indent="0" lvl="0" marL="0" marR="0" rtl="0" algn="l">
              <a:spcBef>
                <a:spcPts val="0"/>
              </a:spcBef>
              <a:spcAft>
                <a:spcPts val="0"/>
              </a:spcAft>
              <a:buNone/>
            </a:pPr>
            <a:r>
              <a:rPr lang="fr" sz="1500">
                <a:solidFill>
                  <a:srgbClr val="92D050"/>
                </a:solidFill>
                <a:latin typeface="Arial"/>
                <a:ea typeface="Arial"/>
                <a:cs typeface="Arial"/>
                <a:sym typeface="Arial"/>
              </a:rPr>
              <a:t>192.168.1.17</a:t>
            </a:r>
            <a:endParaRPr sz="1100"/>
          </a:p>
        </p:txBody>
      </p:sp>
      <p:sp>
        <p:nvSpPr>
          <p:cNvPr id="460" name="Google Shape;460;p30"/>
          <p:cNvSpPr txBox="1"/>
          <p:nvPr/>
        </p:nvSpPr>
        <p:spPr>
          <a:xfrm>
            <a:off x="3556618" y="1630424"/>
            <a:ext cx="19632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rgbClr val="00B0F0"/>
                </a:solidFill>
                <a:latin typeface="Arial"/>
                <a:ea typeface="Arial"/>
                <a:cs typeface="Arial"/>
                <a:sym typeface="Arial"/>
              </a:rPr>
              <a:t>Porte de Champerret (Routeur NAT)</a:t>
            </a:r>
            <a:endParaRPr sz="1100"/>
          </a:p>
        </p:txBody>
      </p:sp>
      <p:sp>
        <p:nvSpPr>
          <p:cNvPr id="461" name="Google Shape;461;p30"/>
          <p:cNvSpPr txBox="1"/>
          <p:nvPr/>
        </p:nvSpPr>
        <p:spPr>
          <a:xfrm>
            <a:off x="8239887" y="1713515"/>
            <a:ext cx="9906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chemeClr val="lt1"/>
                </a:solidFill>
                <a:latin typeface="Arial"/>
                <a:ea typeface="Arial"/>
                <a:cs typeface="Arial"/>
                <a:sym typeface="Arial"/>
              </a:rPr>
              <a:t>Libraire</a:t>
            </a:r>
            <a:endParaRPr sz="11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8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Travail de groupe noté</a:t>
            </a:r>
            <a:endParaRPr/>
          </a:p>
        </p:txBody>
      </p:sp>
      <p:sp>
        <p:nvSpPr>
          <p:cNvPr id="1063" name="Google Shape;1063;p84"/>
          <p:cNvSpPr txBox="1"/>
          <p:nvPr>
            <p:ph idx="1" type="body"/>
          </p:nvPr>
        </p:nvSpPr>
        <p:spPr>
          <a:xfrm>
            <a:off x="1297500" y="1567550"/>
            <a:ext cx="7038900" cy="894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Présentation des architectures par groupe et de leurs enjeux. (Powerpoint demandé)</a:t>
            </a:r>
            <a:endParaRPr/>
          </a:p>
          <a:p>
            <a:pPr indent="0" lvl="0" marL="0" rtl="0" algn="ctr">
              <a:spcBef>
                <a:spcPts val="1200"/>
              </a:spcBef>
              <a:spcAft>
                <a:spcPts val="1200"/>
              </a:spcAft>
              <a:buNone/>
            </a:pPr>
            <a:r>
              <a:rPr lang="fr"/>
              <a:t>Durée : 30 minutes</a:t>
            </a:r>
            <a:endParaRPr/>
          </a:p>
        </p:txBody>
      </p:sp>
      <p:sp>
        <p:nvSpPr>
          <p:cNvPr id="1064" name="Google Shape;1064;p84"/>
          <p:cNvSpPr/>
          <p:nvPr/>
        </p:nvSpPr>
        <p:spPr>
          <a:xfrm>
            <a:off x="408200" y="3149225"/>
            <a:ext cx="2510400" cy="97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Architecture Monolithe</a:t>
            </a:r>
            <a:endParaRPr>
              <a:latin typeface="Lato"/>
              <a:ea typeface="Lato"/>
              <a:cs typeface="Lato"/>
              <a:sym typeface="Lato"/>
            </a:endParaRPr>
          </a:p>
        </p:txBody>
      </p:sp>
      <p:sp>
        <p:nvSpPr>
          <p:cNvPr id="1065" name="Google Shape;1065;p84"/>
          <p:cNvSpPr/>
          <p:nvPr/>
        </p:nvSpPr>
        <p:spPr>
          <a:xfrm>
            <a:off x="3316800" y="3149225"/>
            <a:ext cx="2510400" cy="97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Architecture Microservices</a:t>
            </a:r>
            <a:endParaRPr>
              <a:latin typeface="Lato"/>
              <a:ea typeface="Lato"/>
              <a:cs typeface="Lato"/>
              <a:sym typeface="Lato"/>
            </a:endParaRPr>
          </a:p>
        </p:txBody>
      </p:sp>
      <p:sp>
        <p:nvSpPr>
          <p:cNvPr id="1066" name="Google Shape;1066;p84"/>
          <p:cNvSpPr/>
          <p:nvPr/>
        </p:nvSpPr>
        <p:spPr>
          <a:xfrm>
            <a:off x="6225400" y="3149225"/>
            <a:ext cx="2510400" cy="97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Architecture Serverless</a:t>
            </a:r>
            <a:endParaRPr>
              <a:latin typeface="Lato"/>
              <a:ea typeface="Lato"/>
              <a:cs typeface="Lato"/>
              <a:sym typeface="Lato"/>
            </a:endParaRPr>
          </a:p>
        </p:txBody>
      </p:sp>
      <p:sp>
        <p:nvSpPr>
          <p:cNvPr id="1067" name="Google Shape;1067;p84"/>
          <p:cNvSpPr txBox="1"/>
          <p:nvPr/>
        </p:nvSpPr>
        <p:spPr>
          <a:xfrm>
            <a:off x="1187600" y="2755025"/>
            <a:ext cx="951600" cy="39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Lato"/>
                <a:ea typeface="Lato"/>
                <a:cs typeface="Lato"/>
                <a:sym typeface="Lato"/>
              </a:rPr>
              <a:t>Groupe 1</a:t>
            </a:r>
            <a:endParaRPr sz="1300">
              <a:solidFill>
                <a:schemeClr val="lt1"/>
              </a:solidFill>
              <a:latin typeface="Lato"/>
              <a:ea typeface="Lato"/>
              <a:cs typeface="Lato"/>
              <a:sym typeface="Lato"/>
            </a:endParaRPr>
          </a:p>
        </p:txBody>
      </p:sp>
      <p:sp>
        <p:nvSpPr>
          <p:cNvPr id="1068" name="Google Shape;1068;p84"/>
          <p:cNvSpPr txBox="1"/>
          <p:nvPr/>
        </p:nvSpPr>
        <p:spPr>
          <a:xfrm>
            <a:off x="4096200" y="2755025"/>
            <a:ext cx="951600" cy="39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Lato"/>
                <a:ea typeface="Lato"/>
                <a:cs typeface="Lato"/>
                <a:sym typeface="Lato"/>
              </a:rPr>
              <a:t>Groupe 2</a:t>
            </a:r>
            <a:endParaRPr sz="1300">
              <a:solidFill>
                <a:schemeClr val="lt1"/>
              </a:solidFill>
              <a:latin typeface="Lato"/>
              <a:ea typeface="Lato"/>
              <a:cs typeface="Lato"/>
              <a:sym typeface="Lato"/>
            </a:endParaRPr>
          </a:p>
        </p:txBody>
      </p:sp>
      <p:sp>
        <p:nvSpPr>
          <p:cNvPr id="1069" name="Google Shape;1069;p84"/>
          <p:cNvSpPr txBox="1"/>
          <p:nvPr/>
        </p:nvSpPr>
        <p:spPr>
          <a:xfrm>
            <a:off x="7004800" y="2755025"/>
            <a:ext cx="951600" cy="39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Lato"/>
                <a:ea typeface="Lato"/>
                <a:cs typeface="Lato"/>
                <a:sym typeface="Lato"/>
              </a:rPr>
              <a:t>Groupe 3</a:t>
            </a:r>
            <a:endParaRPr sz="1300">
              <a:solidFill>
                <a:schemeClr val="lt1"/>
              </a:solidFill>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8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Architecture Monolithe</a:t>
            </a:r>
            <a:endParaRPr/>
          </a:p>
        </p:txBody>
      </p:sp>
      <p:sp>
        <p:nvSpPr>
          <p:cNvPr id="1075" name="Google Shape;1075;p85"/>
          <p:cNvSpPr/>
          <p:nvPr/>
        </p:nvSpPr>
        <p:spPr>
          <a:xfrm>
            <a:off x="360000" y="2438950"/>
            <a:ext cx="1152300" cy="50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Utilisateur</a:t>
            </a:r>
            <a:endParaRPr>
              <a:latin typeface="Lato"/>
              <a:ea typeface="Lato"/>
              <a:cs typeface="Lato"/>
              <a:sym typeface="Lato"/>
            </a:endParaRPr>
          </a:p>
        </p:txBody>
      </p:sp>
      <p:sp>
        <p:nvSpPr>
          <p:cNvPr id="1076" name="Google Shape;1076;p85"/>
          <p:cNvSpPr/>
          <p:nvPr/>
        </p:nvSpPr>
        <p:spPr>
          <a:xfrm>
            <a:off x="2942100" y="1234450"/>
            <a:ext cx="3117000" cy="291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Application</a:t>
            </a:r>
            <a:endParaRPr>
              <a:latin typeface="Lato"/>
              <a:ea typeface="Lato"/>
              <a:cs typeface="Lato"/>
              <a:sym typeface="Lato"/>
            </a:endParaRPr>
          </a:p>
        </p:txBody>
      </p:sp>
      <p:sp>
        <p:nvSpPr>
          <p:cNvPr id="1077" name="Google Shape;1077;p85"/>
          <p:cNvSpPr/>
          <p:nvPr/>
        </p:nvSpPr>
        <p:spPr>
          <a:xfrm>
            <a:off x="7885200" y="1552150"/>
            <a:ext cx="877800" cy="22758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BDD</a:t>
            </a:r>
            <a:endParaRPr>
              <a:latin typeface="Lato"/>
              <a:ea typeface="Lato"/>
              <a:cs typeface="Lato"/>
              <a:sym typeface="Lato"/>
            </a:endParaRPr>
          </a:p>
        </p:txBody>
      </p:sp>
      <p:sp>
        <p:nvSpPr>
          <p:cNvPr id="1078" name="Google Shape;1078;p85"/>
          <p:cNvSpPr/>
          <p:nvPr/>
        </p:nvSpPr>
        <p:spPr>
          <a:xfrm>
            <a:off x="3312425" y="1933950"/>
            <a:ext cx="2448300" cy="339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User posts</a:t>
            </a:r>
            <a:endParaRPr>
              <a:latin typeface="Lato"/>
              <a:ea typeface="Lato"/>
              <a:cs typeface="Lato"/>
              <a:sym typeface="Lato"/>
            </a:endParaRPr>
          </a:p>
        </p:txBody>
      </p:sp>
      <p:sp>
        <p:nvSpPr>
          <p:cNvPr id="1079" name="Google Shape;1079;p85"/>
          <p:cNvSpPr/>
          <p:nvPr/>
        </p:nvSpPr>
        <p:spPr>
          <a:xfrm>
            <a:off x="3312425" y="2353800"/>
            <a:ext cx="2448300" cy="339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User components</a:t>
            </a:r>
            <a:endParaRPr>
              <a:latin typeface="Lato"/>
              <a:ea typeface="Lato"/>
              <a:cs typeface="Lato"/>
              <a:sym typeface="Lato"/>
            </a:endParaRPr>
          </a:p>
        </p:txBody>
      </p:sp>
      <p:sp>
        <p:nvSpPr>
          <p:cNvPr id="1080" name="Google Shape;1080;p85"/>
          <p:cNvSpPr/>
          <p:nvPr/>
        </p:nvSpPr>
        <p:spPr>
          <a:xfrm>
            <a:off x="3312425" y="2773650"/>
            <a:ext cx="2448300" cy="339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Groups</a:t>
            </a:r>
            <a:endParaRPr>
              <a:latin typeface="Lato"/>
              <a:ea typeface="Lato"/>
              <a:cs typeface="Lato"/>
              <a:sym typeface="Lato"/>
            </a:endParaRPr>
          </a:p>
        </p:txBody>
      </p:sp>
      <p:sp>
        <p:nvSpPr>
          <p:cNvPr id="1081" name="Google Shape;1081;p85"/>
          <p:cNvSpPr/>
          <p:nvPr/>
        </p:nvSpPr>
        <p:spPr>
          <a:xfrm>
            <a:off x="3312425" y="3193500"/>
            <a:ext cx="2448300" cy="339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Photo Storage</a:t>
            </a:r>
            <a:endParaRPr>
              <a:latin typeface="Lato"/>
              <a:ea typeface="Lato"/>
              <a:cs typeface="Lato"/>
              <a:sym typeface="Lato"/>
            </a:endParaRPr>
          </a:p>
        </p:txBody>
      </p:sp>
      <p:sp>
        <p:nvSpPr>
          <p:cNvPr id="1082" name="Google Shape;1082;p85"/>
          <p:cNvSpPr/>
          <p:nvPr/>
        </p:nvSpPr>
        <p:spPr>
          <a:xfrm>
            <a:off x="3312425" y="3613350"/>
            <a:ext cx="2448300" cy="339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Live Streaming</a:t>
            </a:r>
            <a:endParaRPr>
              <a:latin typeface="Lato"/>
              <a:ea typeface="Lato"/>
              <a:cs typeface="Lato"/>
              <a:sym typeface="Lato"/>
            </a:endParaRPr>
          </a:p>
        </p:txBody>
      </p:sp>
      <p:sp>
        <p:nvSpPr>
          <p:cNvPr id="1083" name="Google Shape;1083;p85"/>
          <p:cNvSpPr txBox="1"/>
          <p:nvPr/>
        </p:nvSpPr>
        <p:spPr>
          <a:xfrm>
            <a:off x="6654050" y="4526250"/>
            <a:ext cx="2357400" cy="54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Lato"/>
                <a:ea typeface="Lato"/>
                <a:cs typeface="Lato"/>
                <a:sym typeface="Lato"/>
              </a:rPr>
              <a:t>Source : Brij Pandey</a:t>
            </a:r>
            <a:endParaRPr sz="1300">
              <a:solidFill>
                <a:schemeClr val="lt1"/>
              </a:solidFill>
              <a:latin typeface="Lato"/>
              <a:ea typeface="Lato"/>
              <a:cs typeface="Lato"/>
              <a:sym typeface="Lato"/>
            </a:endParaRPr>
          </a:p>
          <a:p>
            <a:pPr indent="0" lvl="0" marL="0" rtl="0" algn="ctr">
              <a:spcBef>
                <a:spcPts val="0"/>
              </a:spcBef>
              <a:spcAft>
                <a:spcPts val="0"/>
              </a:spcAft>
              <a:buNone/>
            </a:pPr>
            <a:r>
              <a:rPr lang="fr" sz="1300">
                <a:solidFill>
                  <a:schemeClr val="lt1"/>
                </a:solidFill>
                <a:latin typeface="Lato"/>
                <a:ea typeface="Lato"/>
                <a:cs typeface="Lato"/>
                <a:sym typeface="Lato"/>
              </a:rPr>
              <a:t>@codewithbrjj sur Instagram</a:t>
            </a:r>
            <a:endParaRPr sz="1300">
              <a:solidFill>
                <a:schemeClr val="lt1"/>
              </a:solidFill>
              <a:latin typeface="Lato"/>
              <a:ea typeface="Lato"/>
              <a:cs typeface="Lato"/>
              <a:sym typeface="Lato"/>
            </a:endParaRPr>
          </a:p>
        </p:txBody>
      </p:sp>
      <p:cxnSp>
        <p:nvCxnSpPr>
          <p:cNvPr id="1084" name="Google Shape;1084;p85"/>
          <p:cNvCxnSpPr>
            <a:stCxn id="1075" idx="3"/>
            <a:endCxn id="1076" idx="1"/>
          </p:cNvCxnSpPr>
          <p:nvPr/>
        </p:nvCxnSpPr>
        <p:spPr>
          <a:xfrm>
            <a:off x="1512300" y="2690050"/>
            <a:ext cx="1429800" cy="0"/>
          </a:xfrm>
          <a:prstGeom prst="straightConnector1">
            <a:avLst/>
          </a:prstGeom>
          <a:noFill/>
          <a:ln cap="flat" cmpd="sng" w="28575">
            <a:solidFill>
              <a:srgbClr val="FF0000"/>
            </a:solidFill>
            <a:prstDash val="dashDot"/>
            <a:round/>
            <a:headEnd len="med" w="med" type="none"/>
            <a:tailEnd len="med" w="med" type="triangle"/>
          </a:ln>
        </p:spPr>
      </p:cxnSp>
      <p:cxnSp>
        <p:nvCxnSpPr>
          <p:cNvPr id="1085" name="Google Shape;1085;p85"/>
          <p:cNvCxnSpPr>
            <a:stCxn id="1076" idx="3"/>
            <a:endCxn id="1077" idx="2"/>
          </p:cNvCxnSpPr>
          <p:nvPr/>
        </p:nvCxnSpPr>
        <p:spPr>
          <a:xfrm>
            <a:off x="6059100" y="2690050"/>
            <a:ext cx="1826100" cy="0"/>
          </a:xfrm>
          <a:prstGeom prst="straightConnector1">
            <a:avLst/>
          </a:prstGeom>
          <a:noFill/>
          <a:ln cap="flat" cmpd="sng" w="28575">
            <a:solidFill>
              <a:srgbClr val="FF0000"/>
            </a:solidFill>
            <a:prstDash val="dashDot"/>
            <a:round/>
            <a:headEnd len="med" w="med"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8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Architecture monolithe</a:t>
            </a:r>
            <a:endParaRPr/>
          </a:p>
        </p:txBody>
      </p:sp>
      <p:sp>
        <p:nvSpPr>
          <p:cNvPr id="1091" name="Google Shape;1091;p86"/>
          <p:cNvSpPr txBox="1"/>
          <p:nvPr>
            <p:ph idx="1" type="body"/>
          </p:nvPr>
        </p:nvSpPr>
        <p:spPr>
          <a:xfrm>
            <a:off x="954600" y="1781875"/>
            <a:ext cx="4626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L’architecture monolithe est une approche de développement d’application web qui consiste à regrouper tous les éléments de l’application dans un seul et même codebase et à les déployer ensemble. </a:t>
            </a:r>
            <a:endParaRPr/>
          </a:p>
          <a:p>
            <a:pPr indent="0" lvl="0" marL="0" rtl="0" algn="just">
              <a:spcBef>
                <a:spcPts val="1200"/>
              </a:spcBef>
              <a:spcAft>
                <a:spcPts val="1200"/>
              </a:spcAft>
              <a:buNone/>
            </a:pPr>
            <a:r>
              <a:rPr lang="fr"/>
              <a:t>Elle est souvent utilisée pour les applications de petite et moyenne taille, qui n’ont pas besoin de scalabilité ou de flexibilité élevées.</a:t>
            </a:r>
            <a:endParaRPr/>
          </a:p>
        </p:txBody>
      </p:sp>
      <p:pic>
        <p:nvPicPr>
          <p:cNvPr id="1092" name="Google Shape;1092;p86"/>
          <p:cNvPicPr preferRelativeResize="0"/>
          <p:nvPr/>
        </p:nvPicPr>
        <p:blipFill>
          <a:blip r:embed="rId3">
            <a:alphaModFix/>
          </a:blip>
          <a:stretch>
            <a:fillRect/>
          </a:stretch>
        </p:blipFill>
        <p:spPr>
          <a:xfrm>
            <a:off x="6085375" y="1914600"/>
            <a:ext cx="2524125" cy="20288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8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L’architecture microservices</a:t>
            </a:r>
            <a:endParaRPr/>
          </a:p>
        </p:txBody>
      </p:sp>
      <p:sp>
        <p:nvSpPr>
          <p:cNvPr id="1098" name="Google Shape;1098;p87"/>
          <p:cNvSpPr txBox="1"/>
          <p:nvPr>
            <p:ph idx="1" type="body"/>
          </p:nvPr>
        </p:nvSpPr>
        <p:spPr>
          <a:xfrm>
            <a:off x="1297500" y="12675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L’architecture microservices est une approche de développement d’application web qui consiste à regrouper les éléments de l’application en plusieurs microservices indépendants, qui communiquent entre eux pour réaliser les fonctionnalités de l’application. Cette approche est souvent utilisée pour les applications de grande taille ou à forte croissance, qui ont besoin de scalabilité et de flexibilité élevées.</a:t>
            </a:r>
            <a:endParaRPr/>
          </a:p>
        </p:txBody>
      </p:sp>
      <p:pic>
        <p:nvPicPr>
          <p:cNvPr id="1099" name="Google Shape;1099;p87"/>
          <p:cNvPicPr preferRelativeResize="0"/>
          <p:nvPr/>
        </p:nvPicPr>
        <p:blipFill>
          <a:blip r:embed="rId3">
            <a:alphaModFix/>
          </a:blip>
          <a:stretch>
            <a:fillRect/>
          </a:stretch>
        </p:blipFill>
        <p:spPr>
          <a:xfrm>
            <a:off x="2205014" y="2571752"/>
            <a:ext cx="5223875" cy="23900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8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L’architecture Serverless</a:t>
            </a:r>
            <a:endParaRPr/>
          </a:p>
        </p:txBody>
      </p:sp>
      <p:pic>
        <p:nvPicPr>
          <p:cNvPr id="1105" name="Google Shape;1105;p88"/>
          <p:cNvPicPr preferRelativeResize="0"/>
          <p:nvPr/>
        </p:nvPicPr>
        <p:blipFill>
          <a:blip r:embed="rId3">
            <a:alphaModFix/>
          </a:blip>
          <a:stretch>
            <a:fillRect/>
          </a:stretch>
        </p:blipFill>
        <p:spPr>
          <a:xfrm>
            <a:off x="2697613" y="1348800"/>
            <a:ext cx="4238674" cy="353084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89"/>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Des questions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Chez Paul</a:t>
            </a:r>
            <a:endParaRPr/>
          </a:p>
        </p:txBody>
      </p:sp>
      <p:sp>
        <p:nvSpPr>
          <p:cNvPr id="467" name="Google Shape;467;p31"/>
          <p:cNvSpPr txBox="1"/>
          <p:nvPr/>
        </p:nvSpPr>
        <p:spPr>
          <a:xfrm>
            <a:off x="3073893" y="1606749"/>
            <a:ext cx="2692200" cy="415500"/>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chemeClr val="lt1"/>
              </a:buClr>
              <a:buSzPts val="1800"/>
              <a:buFont typeface="Arial"/>
              <a:buNone/>
            </a:pPr>
            <a:r>
              <a:rPr lang="fr" sz="1800">
                <a:solidFill>
                  <a:schemeClr val="lt1"/>
                </a:solidFill>
                <a:latin typeface="Open Sans Light"/>
                <a:ea typeface="Open Sans Light"/>
                <a:cs typeface="Open Sans Light"/>
                <a:sym typeface="Open Sans Light"/>
              </a:rPr>
              <a:t>Plan</a:t>
            </a:r>
            <a:endParaRPr sz="1100"/>
          </a:p>
        </p:txBody>
      </p:sp>
      <p:pic>
        <p:nvPicPr>
          <p:cNvPr descr="Document" id="468" name="Google Shape;468;p31"/>
          <p:cNvPicPr preferRelativeResize="0"/>
          <p:nvPr/>
        </p:nvPicPr>
        <p:blipFill rotWithShape="1">
          <a:blip r:embed="rId3">
            <a:alphaModFix/>
          </a:blip>
          <a:srcRect b="0" l="0" r="0" t="0"/>
          <a:stretch/>
        </p:blipFill>
        <p:spPr>
          <a:xfrm>
            <a:off x="1028281" y="2234561"/>
            <a:ext cx="685800" cy="685800"/>
          </a:xfrm>
          <a:prstGeom prst="rect">
            <a:avLst/>
          </a:prstGeom>
          <a:noFill/>
          <a:ln>
            <a:noFill/>
          </a:ln>
        </p:spPr>
      </p:pic>
      <p:pic>
        <p:nvPicPr>
          <p:cNvPr descr="Enveloppe" id="469" name="Google Shape;469;p31"/>
          <p:cNvPicPr preferRelativeResize="0"/>
          <p:nvPr/>
        </p:nvPicPr>
        <p:blipFill rotWithShape="1">
          <a:blip r:embed="rId4">
            <a:alphaModFix/>
          </a:blip>
          <a:srcRect b="0" l="0" r="0" t="0"/>
          <a:stretch/>
        </p:blipFill>
        <p:spPr>
          <a:xfrm>
            <a:off x="3065016" y="2234561"/>
            <a:ext cx="685800" cy="685800"/>
          </a:xfrm>
          <a:prstGeom prst="rect">
            <a:avLst/>
          </a:prstGeom>
          <a:noFill/>
          <a:ln>
            <a:noFill/>
          </a:ln>
        </p:spPr>
      </p:pic>
      <p:pic>
        <p:nvPicPr>
          <p:cNvPr descr="Boîte" id="470" name="Google Shape;470;p31"/>
          <p:cNvPicPr preferRelativeResize="0"/>
          <p:nvPr/>
        </p:nvPicPr>
        <p:blipFill rotWithShape="1">
          <a:blip r:embed="rId5">
            <a:alphaModFix/>
          </a:blip>
          <a:srcRect b="0" l="0" r="0" t="0"/>
          <a:stretch/>
        </p:blipFill>
        <p:spPr>
          <a:xfrm>
            <a:off x="4779096" y="2234561"/>
            <a:ext cx="685800" cy="685800"/>
          </a:xfrm>
          <a:prstGeom prst="rect">
            <a:avLst/>
          </a:prstGeom>
          <a:noFill/>
          <a:ln>
            <a:noFill/>
          </a:ln>
        </p:spPr>
      </p:pic>
      <p:pic>
        <p:nvPicPr>
          <p:cNvPr descr="Van avec un remplissage uni" id="471" name="Google Shape;471;p31"/>
          <p:cNvPicPr preferRelativeResize="0"/>
          <p:nvPr/>
        </p:nvPicPr>
        <p:blipFill rotWithShape="1">
          <a:blip r:embed="rId6">
            <a:alphaModFix/>
          </a:blip>
          <a:srcRect b="0" l="0" r="0" t="0"/>
          <a:stretch/>
        </p:blipFill>
        <p:spPr>
          <a:xfrm>
            <a:off x="6815831" y="2121628"/>
            <a:ext cx="900245" cy="900245"/>
          </a:xfrm>
          <a:prstGeom prst="rect">
            <a:avLst/>
          </a:prstGeom>
          <a:noFill/>
          <a:ln>
            <a:noFill/>
          </a:ln>
        </p:spPr>
      </p:pic>
      <p:cxnSp>
        <p:nvCxnSpPr>
          <p:cNvPr id="472" name="Google Shape;472;p31"/>
          <p:cNvCxnSpPr>
            <a:stCxn id="468" idx="3"/>
            <a:endCxn id="469" idx="1"/>
          </p:cNvCxnSpPr>
          <p:nvPr/>
        </p:nvCxnSpPr>
        <p:spPr>
          <a:xfrm>
            <a:off x="1714081" y="2577461"/>
            <a:ext cx="1350900" cy="0"/>
          </a:xfrm>
          <a:prstGeom prst="straightConnector1">
            <a:avLst/>
          </a:prstGeom>
          <a:noFill/>
          <a:ln cap="flat" cmpd="sng" w="38100">
            <a:solidFill>
              <a:schemeClr val="lt1"/>
            </a:solidFill>
            <a:prstDash val="solid"/>
            <a:miter lim="800000"/>
            <a:headEnd len="sm" w="sm" type="none"/>
            <a:tailEnd len="med" w="med" type="triangle"/>
          </a:ln>
        </p:spPr>
      </p:cxnSp>
      <p:cxnSp>
        <p:nvCxnSpPr>
          <p:cNvPr id="473" name="Google Shape;473;p31"/>
          <p:cNvCxnSpPr>
            <a:stCxn id="469" idx="3"/>
            <a:endCxn id="470" idx="1"/>
          </p:cNvCxnSpPr>
          <p:nvPr/>
        </p:nvCxnSpPr>
        <p:spPr>
          <a:xfrm>
            <a:off x="3750816" y="2577461"/>
            <a:ext cx="1028400" cy="0"/>
          </a:xfrm>
          <a:prstGeom prst="straightConnector1">
            <a:avLst/>
          </a:prstGeom>
          <a:noFill/>
          <a:ln cap="flat" cmpd="sng" w="38100">
            <a:solidFill>
              <a:schemeClr val="lt1"/>
            </a:solidFill>
            <a:prstDash val="solid"/>
            <a:miter lim="800000"/>
            <a:headEnd len="sm" w="sm" type="none"/>
            <a:tailEnd len="med" w="med" type="triangle"/>
          </a:ln>
        </p:spPr>
      </p:cxnSp>
      <p:cxnSp>
        <p:nvCxnSpPr>
          <p:cNvPr id="474" name="Google Shape;474;p31"/>
          <p:cNvCxnSpPr/>
          <p:nvPr/>
        </p:nvCxnSpPr>
        <p:spPr>
          <a:xfrm>
            <a:off x="5464896" y="2577461"/>
            <a:ext cx="1293300" cy="0"/>
          </a:xfrm>
          <a:prstGeom prst="straightConnector1">
            <a:avLst/>
          </a:prstGeom>
          <a:noFill/>
          <a:ln cap="flat" cmpd="sng" w="38100">
            <a:solidFill>
              <a:schemeClr val="lt1"/>
            </a:solidFill>
            <a:prstDash val="solid"/>
            <a:miter lim="800000"/>
            <a:headEnd len="sm" w="sm" type="none"/>
            <a:tailEnd len="med" w="med" type="triangle"/>
          </a:ln>
        </p:spPr>
      </p:cxnSp>
      <p:sp>
        <p:nvSpPr>
          <p:cNvPr id="475" name="Google Shape;475;p31"/>
          <p:cNvSpPr txBox="1"/>
          <p:nvPr/>
        </p:nvSpPr>
        <p:spPr>
          <a:xfrm>
            <a:off x="628650" y="2997804"/>
            <a:ext cx="1881300" cy="762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chemeClr val="lt1"/>
                </a:solidFill>
                <a:latin typeface="Arial"/>
                <a:ea typeface="Arial"/>
                <a:cs typeface="Arial"/>
                <a:sym typeface="Arial"/>
              </a:rPr>
              <a:t>Couche L7</a:t>
            </a:r>
            <a:endParaRPr sz="1100"/>
          </a:p>
          <a:p>
            <a:pPr indent="0" lvl="0" marL="0" marR="0" rtl="0" algn="l">
              <a:spcBef>
                <a:spcPts val="0"/>
              </a:spcBef>
              <a:spcAft>
                <a:spcPts val="0"/>
              </a:spcAft>
              <a:buNone/>
            </a:pPr>
            <a:r>
              <a:rPr lang="fr" sz="1500">
                <a:solidFill>
                  <a:schemeClr val="lt1"/>
                </a:solidFill>
                <a:latin typeface="Arial"/>
                <a:ea typeface="Arial"/>
                <a:cs typeface="Arial"/>
                <a:sym typeface="Arial"/>
              </a:rPr>
              <a:t>Lettre = Data (HTTP)</a:t>
            </a:r>
            <a:endParaRPr sz="1100"/>
          </a:p>
        </p:txBody>
      </p:sp>
      <p:sp>
        <p:nvSpPr>
          <p:cNvPr id="476" name="Google Shape;476;p31"/>
          <p:cNvSpPr txBox="1"/>
          <p:nvPr/>
        </p:nvSpPr>
        <p:spPr>
          <a:xfrm>
            <a:off x="2883389" y="2949601"/>
            <a:ext cx="1350900" cy="762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chemeClr val="lt1"/>
                </a:solidFill>
                <a:latin typeface="Arial"/>
                <a:ea typeface="Arial"/>
                <a:cs typeface="Arial"/>
                <a:sym typeface="Arial"/>
              </a:rPr>
              <a:t>Couche L4</a:t>
            </a:r>
            <a:endParaRPr sz="1100"/>
          </a:p>
          <a:p>
            <a:pPr indent="0" lvl="0" marL="0" marR="0" rtl="0" algn="l">
              <a:spcBef>
                <a:spcPts val="0"/>
              </a:spcBef>
              <a:spcAft>
                <a:spcPts val="0"/>
              </a:spcAft>
              <a:buNone/>
            </a:pPr>
            <a:r>
              <a:rPr lang="fr" sz="1500">
                <a:solidFill>
                  <a:schemeClr val="lt1"/>
                </a:solidFill>
                <a:latin typeface="Arial"/>
                <a:ea typeface="Arial"/>
                <a:cs typeface="Arial"/>
                <a:sym typeface="Arial"/>
              </a:rPr>
              <a:t>Enveloppe = Segment</a:t>
            </a:r>
            <a:endParaRPr sz="1100"/>
          </a:p>
        </p:txBody>
      </p:sp>
      <p:sp>
        <p:nvSpPr>
          <p:cNvPr id="477" name="Google Shape;477;p31"/>
          <p:cNvSpPr txBox="1"/>
          <p:nvPr/>
        </p:nvSpPr>
        <p:spPr>
          <a:xfrm>
            <a:off x="4510691" y="2949601"/>
            <a:ext cx="1350900" cy="762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chemeClr val="lt1"/>
                </a:solidFill>
                <a:latin typeface="Arial"/>
                <a:ea typeface="Arial"/>
                <a:cs typeface="Arial"/>
                <a:sym typeface="Arial"/>
              </a:rPr>
              <a:t>Couche L3</a:t>
            </a:r>
            <a:endParaRPr sz="1100"/>
          </a:p>
          <a:p>
            <a:pPr indent="0" lvl="0" marL="0" marR="0" rtl="0" algn="l">
              <a:spcBef>
                <a:spcPts val="0"/>
              </a:spcBef>
              <a:spcAft>
                <a:spcPts val="0"/>
              </a:spcAft>
              <a:buNone/>
            </a:pPr>
            <a:r>
              <a:rPr lang="fr" sz="1500">
                <a:solidFill>
                  <a:schemeClr val="lt1"/>
                </a:solidFill>
                <a:latin typeface="Arial"/>
                <a:ea typeface="Arial"/>
                <a:cs typeface="Arial"/>
                <a:sym typeface="Arial"/>
              </a:rPr>
              <a:t>Colis = Paquet</a:t>
            </a:r>
            <a:endParaRPr sz="1100"/>
          </a:p>
        </p:txBody>
      </p:sp>
      <p:sp>
        <p:nvSpPr>
          <p:cNvPr id="478" name="Google Shape;478;p31"/>
          <p:cNvSpPr txBox="1"/>
          <p:nvPr/>
        </p:nvSpPr>
        <p:spPr>
          <a:xfrm>
            <a:off x="6590486" y="2997804"/>
            <a:ext cx="17310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chemeClr val="lt1"/>
                </a:solidFill>
                <a:latin typeface="Arial"/>
                <a:ea typeface="Arial"/>
                <a:cs typeface="Arial"/>
                <a:sym typeface="Arial"/>
              </a:rPr>
              <a:t>Couche L2</a:t>
            </a:r>
            <a:endParaRPr sz="1100"/>
          </a:p>
          <a:p>
            <a:pPr indent="0" lvl="0" marL="0" marR="0" rtl="0" algn="l">
              <a:spcBef>
                <a:spcPts val="0"/>
              </a:spcBef>
              <a:spcAft>
                <a:spcPts val="0"/>
              </a:spcAft>
              <a:buNone/>
            </a:pPr>
            <a:r>
              <a:rPr lang="fr" sz="1500">
                <a:solidFill>
                  <a:schemeClr val="lt1"/>
                </a:solidFill>
                <a:latin typeface="Arial"/>
                <a:ea typeface="Arial"/>
                <a:cs typeface="Arial"/>
                <a:sym typeface="Arial"/>
              </a:rPr>
              <a:t>Voiture = Trame</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Sur la route…</a:t>
            </a:r>
            <a:endParaRPr/>
          </a:p>
        </p:txBody>
      </p:sp>
      <p:sp>
        <p:nvSpPr>
          <p:cNvPr id="484" name="Google Shape;484;p32"/>
          <p:cNvSpPr/>
          <p:nvPr/>
        </p:nvSpPr>
        <p:spPr>
          <a:xfrm>
            <a:off x="5645190" y="1888364"/>
            <a:ext cx="2483400" cy="621000"/>
          </a:xfrm>
          <a:prstGeom prst="homePlate">
            <a:avLst>
              <a:gd fmla="val 50000" name="adj"/>
            </a:avLst>
          </a:prstGeom>
          <a:solidFill>
            <a:schemeClr val="accent1"/>
          </a:solidFill>
          <a:ln cap="flat" cmpd="sng" w="762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 sz="1400">
                <a:solidFill>
                  <a:schemeClr val="lt1"/>
                </a:solidFill>
                <a:latin typeface="Calibri"/>
                <a:ea typeface="Calibri"/>
                <a:cs typeface="Calibri"/>
                <a:sym typeface="Calibri"/>
              </a:rPr>
              <a:t>Nantes</a:t>
            </a:r>
            <a:endParaRPr sz="1100"/>
          </a:p>
          <a:p>
            <a:pPr indent="0" lvl="0" marL="0" marR="0" rtl="0" algn="ctr">
              <a:spcBef>
                <a:spcPts val="0"/>
              </a:spcBef>
              <a:spcAft>
                <a:spcPts val="0"/>
              </a:spcAft>
              <a:buNone/>
            </a:pPr>
            <a:r>
              <a:rPr lang="fr" sz="1400">
                <a:solidFill>
                  <a:srgbClr val="FF0000"/>
                </a:solidFill>
                <a:latin typeface="Arial"/>
                <a:ea typeface="Arial"/>
                <a:cs typeface="Arial"/>
                <a:sym typeface="Arial"/>
              </a:rPr>
              <a:t>88.191.135.63</a:t>
            </a:r>
            <a:endParaRPr sz="1400">
              <a:solidFill>
                <a:srgbClr val="FF0000"/>
              </a:solidFill>
              <a:latin typeface="Calibri"/>
              <a:ea typeface="Calibri"/>
              <a:cs typeface="Calibri"/>
              <a:sym typeface="Calibri"/>
            </a:endParaRPr>
          </a:p>
        </p:txBody>
      </p:sp>
      <p:sp>
        <p:nvSpPr>
          <p:cNvPr id="485" name="Google Shape;485;p32"/>
          <p:cNvSpPr/>
          <p:nvPr/>
        </p:nvSpPr>
        <p:spPr>
          <a:xfrm>
            <a:off x="5645190" y="2651363"/>
            <a:ext cx="2483400" cy="621000"/>
          </a:xfrm>
          <a:prstGeom prst="homePlate">
            <a:avLst>
              <a:gd fmla="val 50000" name="adj"/>
            </a:avLst>
          </a:prstGeom>
          <a:solidFill>
            <a:schemeClr val="accent1"/>
          </a:solidFill>
          <a:ln cap="flat" cmpd="sng" w="762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 sz="1400">
                <a:solidFill>
                  <a:schemeClr val="lt1"/>
                </a:solidFill>
                <a:latin typeface="Calibri"/>
                <a:ea typeface="Calibri"/>
                <a:cs typeface="Calibri"/>
                <a:sym typeface="Calibri"/>
              </a:rPr>
              <a:t>Rennes</a:t>
            </a:r>
            <a:endParaRPr sz="1100"/>
          </a:p>
          <a:p>
            <a:pPr indent="0" lvl="0" marL="0" marR="0" rtl="0" algn="ctr">
              <a:spcBef>
                <a:spcPts val="0"/>
              </a:spcBef>
              <a:spcAft>
                <a:spcPts val="0"/>
              </a:spcAft>
              <a:buNone/>
            </a:pPr>
            <a:r>
              <a:rPr lang="fr" sz="1400">
                <a:solidFill>
                  <a:srgbClr val="FF0000"/>
                </a:solidFill>
                <a:latin typeface="Arial"/>
                <a:ea typeface="Arial"/>
                <a:cs typeface="Arial"/>
                <a:sym typeface="Arial"/>
              </a:rPr>
              <a:t>88.191.55.45</a:t>
            </a:r>
            <a:endParaRPr sz="1400">
              <a:solidFill>
                <a:schemeClr val="lt1"/>
              </a:solidFill>
              <a:latin typeface="Calibri"/>
              <a:ea typeface="Calibri"/>
              <a:cs typeface="Calibri"/>
              <a:sym typeface="Calibri"/>
            </a:endParaRPr>
          </a:p>
        </p:txBody>
      </p:sp>
      <p:sp>
        <p:nvSpPr>
          <p:cNvPr id="486" name="Google Shape;486;p32"/>
          <p:cNvSpPr/>
          <p:nvPr/>
        </p:nvSpPr>
        <p:spPr>
          <a:xfrm flipH="1">
            <a:off x="5281535" y="3414362"/>
            <a:ext cx="2483400" cy="621000"/>
          </a:xfrm>
          <a:prstGeom prst="homePlate">
            <a:avLst>
              <a:gd fmla="val 50000" name="adj"/>
            </a:avLst>
          </a:prstGeom>
          <a:solidFill>
            <a:schemeClr val="lt1"/>
          </a:solidFill>
          <a:ln cap="flat" cmpd="sng" w="762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 sz="1400">
                <a:solidFill>
                  <a:schemeClr val="dk1"/>
                </a:solidFill>
                <a:latin typeface="Calibri"/>
                <a:ea typeface="Calibri"/>
                <a:cs typeface="Calibri"/>
                <a:sym typeface="Calibri"/>
              </a:rPr>
              <a:t>Autres directions</a:t>
            </a:r>
            <a:endParaRPr sz="1100"/>
          </a:p>
          <a:p>
            <a:pPr indent="0" lvl="0" marL="0" marR="0" rtl="0" algn="ctr">
              <a:spcBef>
                <a:spcPts val="0"/>
              </a:spcBef>
              <a:spcAft>
                <a:spcPts val="0"/>
              </a:spcAft>
              <a:buNone/>
            </a:pPr>
            <a:r>
              <a:rPr i="1" lang="fr" sz="1400">
                <a:solidFill>
                  <a:srgbClr val="FF0000"/>
                </a:solidFill>
                <a:latin typeface="Calibri"/>
                <a:ea typeface="Calibri"/>
                <a:cs typeface="Calibri"/>
                <a:sym typeface="Calibri"/>
              </a:rPr>
              <a:t>Route par défaut</a:t>
            </a:r>
            <a:endParaRPr sz="1100"/>
          </a:p>
        </p:txBody>
      </p:sp>
      <p:sp>
        <p:nvSpPr>
          <p:cNvPr id="487" name="Google Shape;487;p32"/>
          <p:cNvSpPr/>
          <p:nvPr/>
        </p:nvSpPr>
        <p:spPr>
          <a:xfrm>
            <a:off x="1399041" y="1852329"/>
            <a:ext cx="2483400" cy="621000"/>
          </a:xfrm>
          <a:prstGeom prst="homePlate">
            <a:avLst>
              <a:gd fmla="val 50000" name="adj"/>
            </a:avLst>
          </a:prstGeom>
          <a:solidFill>
            <a:schemeClr val="accent1"/>
          </a:solidFill>
          <a:ln cap="flat" cmpd="sng" w="762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 sz="1400">
                <a:solidFill>
                  <a:schemeClr val="lt1"/>
                </a:solidFill>
                <a:latin typeface="Calibri"/>
                <a:ea typeface="Calibri"/>
                <a:cs typeface="Calibri"/>
                <a:sym typeface="Calibri"/>
              </a:rPr>
              <a:t>Rouen</a:t>
            </a:r>
            <a:endParaRPr sz="1100"/>
          </a:p>
          <a:p>
            <a:pPr indent="0" lvl="0" marL="0" marR="0" rtl="0" algn="ctr">
              <a:spcBef>
                <a:spcPts val="0"/>
              </a:spcBef>
              <a:spcAft>
                <a:spcPts val="0"/>
              </a:spcAft>
              <a:buNone/>
            </a:pPr>
            <a:r>
              <a:rPr lang="fr" sz="1400">
                <a:solidFill>
                  <a:srgbClr val="FF0000"/>
                </a:solidFill>
                <a:latin typeface="Arial"/>
                <a:ea typeface="Arial"/>
                <a:cs typeface="Arial"/>
                <a:sym typeface="Arial"/>
              </a:rPr>
              <a:t>87.16.45.2</a:t>
            </a:r>
            <a:endParaRPr sz="1400">
              <a:solidFill>
                <a:srgbClr val="FF0000"/>
              </a:solidFill>
              <a:latin typeface="Calibri"/>
              <a:ea typeface="Calibri"/>
              <a:cs typeface="Calibri"/>
              <a:sym typeface="Calibri"/>
            </a:endParaRPr>
          </a:p>
        </p:txBody>
      </p:sp>
      <p:sp>
        <p:nvSpPr>
          <p:cNvPr id="488" name="Google Shape;488;p32"/>
          <p:cNvSpPr/>
          <p:nvPr/>
        </p:nvSpPr>
        <p:spPr>
          <a:xfrm>
            <a:off x="1399041" y="2615328"/>
            <a:ext cx="2483400" cy="621000"/>
          </a:xfrm>
          <a:prstGeom prst="homePlate">
            <a:avLst>
              <a:gd fmla="val 50000" name="adj"/>
            </a:avLst>
          </a:prstGeom>
          <a:solidFill>
            <a:schemeClr val="accent1"/>
          </a:solidFill>
          <a:ln cap="flat" cmpd="sng" w="762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 sz="1400">
                <a:solidFill>
                  <a:schemeClr val="lt1"/>
                </a:solidFill>
                <a:latin typeface="Calibri"/>
                <a:ea typeface="Calibri"/>
                <a:cs typeface="Calibri"/>
                <a:sym typeface="Calibri"/>
              </a:rPr>
              <a:t>Lille</a:t>
            </a:r>
            <a:endParaRPr sz="1100"/>
          </a:p>
          <a:p>
            <a:pPr indent="0" lvl="0" marL="0" marR="0" rtl="0" algn="ctr">
              <a:spcBef>
                <a:spcPts val="0"/>
              </a:spcBef>
              <a:spcAft>
                <a:spcPts val="0"/>
              </a:spcAft>
              <a:buNone/>
            </a:pPr>
            <a:r>
              <a:rPr lang="fr" sz="1400">
                <a:solidFill>
                  <a:srgbClr val="FF0000"/>
                </a:solidFill>
                <a:latin typeface="Arial"/>
                <a:ea typeface="Arial"/>
                <a:cs typeface="Arial"/>
                <a:sym typeface="Arial"/>
              </a:rPr>
              <a:t>12.35.87.96</a:t>
            </a:r>
            <a:endParaRPr sz="1400">
              <a:solidFill>
                <a:schemeClr val="lt1"/>
              </a:solidFill>
              <a:latin typeface="Calibri"/>
              <a:ea typeface="Calibri"/>
              <a:cs typeface="Calibri"/>
              <a:sym typeface="Calibri"/>
            </a:endParaRPr>
          </a:p>
        </p:txBody>
      </p:sp>
      <p:sp>
        <p:nvSpPr>
          <p:cNvPr id="489" name="Google Shape;489;p32"/>
          <p:cNvSpPr/>
          <p:nvPr/>
        </p:nvSpPr>
        <p:spPr>
          <a:xfrm flipH="1">
            <a:off x="1048702" y="4141326"/>
            <a:ext cx="2483400" cy="621000"/>
          </a:xfrm>
          <a:prstGeom prst="homePlate">
            <a:avLst>
              <a:gd fmla="val 50000" name="adj"/>
            </a:avLst>
          </a:prstGeom>
          <a:solidFill>
            <a:schemeClr val="lt1"/>
          </a:solidFill>
          <a:ln cap="flat" cmpd="sng" w="762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 sz="1400">
                <a:solidFill>
                  <a:schemeClr val="dk1"/>
                </a:solidFill>
                <a:latin typeface="Calibri"/>
                <a:ea typeface="Calibri"/>
                <a:cs typeface="Calibri"/>
                <a:sym typeface="Calibri"/>
              </a:rPr>
              <a:t>Autres directions</a:t>
            </a:r>
            <a:endParaRPr sz="1100"/>
          </a:p>
          <a:p>
            <a:pPr indent="0" lvl="0" marL="0" marR="0" rtl="0" algn="ctr">
              <a:spcBef>
                <a:spcPts val="0"/>
              </a:spcBef>
              <a:spcAft>
                <a:spcPts val="0"/>
              </a:spcAft>
              <a:buNone/>
            </a:pPr>
            <a:r>
              <a:rPr i="1" lang="fr" sz="1400">
                <a:solidFill>
                  <a:srgbClr val="FF0000"/>
                </a:solidFill>
                <a:latin typeface="Calibri"/>
                <a:ea typeface="Calibri"/>
                <a:cs typeface="Calibri"/>
                <a:sym typeface="Calibri"/>
              </a:rPr>
              <a:t>Route par défaut</a:t>
            </a:r>
            <a:endParaRPr sz="1100"/>
          </a:p>
        </p:txBody>
      </p:sp>
      <p:sp>
        <p:nvSpPr>
          <p:cNvPr id="490" name="Google Shape;490;p32"/>
          <p:cNvSpPr/>
          <p:nvPr/>
        </p:nvSpPr>
        <p:spPr>
          <a:xfrm flipH="1">
            <a:off x="1048702" y="3378327"/>
            <a:ext cx="2483400" cy="621000"/>
          </a:xfrm>
          <a:prstGeom prst="homePlate">
            <a:avLst>
              <a:gd fmla="val 50000" name="adj"/>
            </a:avLst>
          </a:prstGeom>
          <a:solidFill>
            <a:schemeClr val="accent1"/>
          </a:solidFill>
          <a:ln cap="flat" cmpd="sng" w="762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 sz="1400">
                <a:solidFill>
                  <a:schemeClr val="lt1"/>
                </a:solidFill>
                <a:latin typeface="Calibri"/>
                <a:ea typeface="Calibri"/>
                <a:cs typeface="Calibri"/>
                <a:sym typeface="Calibri"/>
              </a:rPr>
              <a:t>Strasbourg</a:t>
            </a:r>
            <a:endParaRPr sz="1100"/>
          </a:p>
          <a:p>
            <a:pPr indent="0" lvl="0" marL="0" marR="0" rtl="0" algn="ctr">
              <a:spcBef>
                <a:spcPts val="0"/>
              </a:spcBef>
              <a:spcAft>
                <a:spcPts val="0"/>
              </a:spcAft>
              <a:buNone/>
            </a:pPr>
            <a:r>
              <a:rPr lang="fr" sz="1400">
                <a:solidFill>
                  <a:srgbClr val="FF0000"/>
                </a:solidFill>
                <a:latin typeface="Arial"/>
                <a:ea typeface="Arial"/>
                <a:cs typeface="Arial"/>
                <a:sym typeface="Arial"/>
              </a:rPr>
              <a:t>45.67.9.2</a:t>
            </a:r>
            <a:endParaRPr sz="1400">
              <a:solidFill>
                <a:schemeClr val="lt1"/>
              </a:solidFill>
              <a:latin typeface="Calibri"/>
              <a:ea typeface="Calibri"/>
              <a:cs typeface="Calibri"/>
              <a:sym typeface="Calibri"/>
            </a:endParaRPr>
          </a:p>
        </p:txBody>
      </p:sp>
      <p:sp>
        <p:nvSpPr>
          <p:cNvPr id="491" name="Google Shape;491;p32"/>
          <p:cNvSpPr txBox="1"/>
          <p:nvPr/>
        </p:nvSpPr>
        <p:spPr>
          <a:xfrm>
            <a:off x="1659217" y="1183177"/>
            <a:ext cx="19632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chemeClr val="lt1"/>
                </a:solidFill>
                <a:latin typeface="Arial"/>
                <a:ea typeface="Arial"/>
                <a:cs typeface="Arial"/>
                <a:sym typeface="Arial"/>
              </a:rPr>
              <a:t>Porte de Champerret (Routeur NAT)</a:t>
            </a:r>
            <a:endParaRPr sz="1100"/>
          </a:p>
        </p:txBody>
      </p:sp>
      <p:sp>
        <p:nvSpPr>
          <p:cNvPr id="492" name="Google Shape;492;p32"/>
          <p:cNvSpPr txBox="1"/>
          <p:nvPr/>
        </p:nvSpPr>
        <p:spPr>
          <a:xfrm>
            <a:off x="5568317" y="1334112"/>
            <a:ext cx="26373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chemeClr val="lt1"/>
                </a:solidFill>
                <a:latin typeface="Arial"/>
                <a:ea typeface="Arial"/>
                <a:cs typeface="Arial"/>
                <a:sym typeface="Arial"/>
              </a:rPr>
              <a:t>Echangeur (Routeur Internet)</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Chez le libraire</a:t>
            </a:r>
            <a:endParaRPr/>
          </a:p>
        </p:txBody>
      </p:sp>
      <p:pic>
        <p:nvPicPr>
          <p:cNvPr descr="RS_Hebdo_22" id="498" name="Google Shape;498;p33"/>
          <p:cNvPicPr preferRelativeResize="0"/>
          <p:nvPr/>
        </p:nvPicPr>
        <p:blipFill rotWithShape="1">
          <a:blip r:embed="rId3">
            <a:alphaModFix/>
          </a:blip>
          <a:srcRect b="0" l="0" r="0" t="0"/>
          <a:stretch/>
        </p:blipFill>
        <p:spPr>
          <a:xfrm>
            <a:off x="361364" y="1136917"/>
            <a:ext cx="2341961" cy="3054732"/>
          </a:xfrm>
          <a:prstGeom prst="rect">
            <a:avLst/>
          </a:prstGeom>
          <a:noFill/>
          <a:ln>
            <a:noFill/>
          </a:ln>
        </p:spPr>
      </p:pic>
      <p:sp>
        <p:nvSpPr>
          <p:cNvPr id="499" name="Google Shape;499;p33"/>
          <p:cNvSpPr txBox="1"/>
          <p:nvPr/>
        </p:nvSpPr>
        <p:spPr>
          <a:xfrm>
            <a:off x="4974535" y="4330581"/>
            <a:ext cx="2201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u="sng">
                <a:solidFill>
                  <a:schemeClr val="hlink"/>
                </a:solidFill>
                <a:latin typeface="Calibri"/>
                <a:ea typeface="Calibri"/>
                <a:cs typeface="Calibri"/>
                <a:sym typeface="Calibri"/>
                <a:hlinkClick r:id="rId4"/>
              </a:rPr>
              <a:t>https://www.rollingstone.fr/</a:t>
            </a:r>
            <a:endParaRPr sz="1100"/>
          </a:p>
        </p:txBody>
      </p:sp>
      <p:pic>
        <p:nvPicPr>
          <p:cNvPr id="500" name="Google Shape;500;p33"/>
          <p:cNvPicPr preferRelativeResize="0"/>
          <p:nvPr/>
        </p:nvPicPr>
        <p:blipFill rotWithShape="1">
          <a:blip r:embed="rId5">
            <a:alphaModFix/>
          </a:blip>
          <a:srcRect b="5195" l="0" r="0" t="0"/>
          <a:stretch/>
        </p:blipFill>
        <p:spPr>
          <a:xfrm>
            <a:off x="3064690" y="1136917"/>
            <a:ext cx="5730838" cy="305473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